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296400"/>
  <p:embeddedFontLst>
    <p:embeddedFont>
      <p:font typeface="Oswald" panose="020B0604020202020204" charset="0"/>
      <p:regular r:id="rId17"/>
      <p:bold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620" autoAdjust="0"/>
  </p:normalViewPr>
  <p:slideViewPr>
    <p:cSldViewPr snapToGrid="0">
      <p:cViewPr varScale="1">
        <p:scale>
          <a:sx n="84" d="100"/>
          <a:sy n="84" d="100"/>
        </p:scale>
        <p:origin x="23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CCDA-399A-4A35-8B09-EEDF08F8652F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F660-6928-40D4-A485-3395BCD21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533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0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96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15789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15789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8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3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15789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7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415789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0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538" cy="4183346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7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5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0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7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5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0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774E9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838200" y="3482725"/>
            <a:ext cx="43329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4E92"/>
              </a:buClr>
              <a:buFont typeface="Oswald"/>
              <a:buNone/>
              <a:defRPr sz="4800" b="0" i="0" u="none" strike="noStrike" cap="none">
                <a:solidFill>
                  <a:srgbClr val="774E9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48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48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48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48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48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48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48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48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838200" y="5082150"/>
            <a:ext cx="43329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39A6DE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776975" y="665975"/>
            <a:ext cx="6255299" cy="540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6DE"/>
              </a:buClr>
              <a:buFont typeface="Oswald"/>
              <a:buNone/>
              <a:defRPr sz="6000" b="0" i="0" u="none" strike="noStrike" cap="none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rgbClr val="39A6DE"/>
              </a:buClr>
              <a:buFont typeface="Oswald"/>
              <a:buNone/>
              <a:defRPr sz="60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rgbClr val="39A6DE"/>
              </a:buClr>
              <a:buFont typeface="Oswald"/>
              <a:buNone/>
              <a:defRPr sz="60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rgbClr val="39A6DE"/>
              </a:buClr>
              <a:buFont typeface="Oswald"/>
              <a:buNone/>
              <a:defRPr sz="60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rgbClr val="39A6DE"/>
              </a:buClr>
              <a:buFont typeface="Oswald"/>
              <a:buNone/>
              <a:defRPr sz="60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rgbClr val="39A6DE"/>
              </a:buClr>
              <a:buFont typeface="Oswald"/>
              <a:buNone/>
              <a:defRPr sz="60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rgbClr val="39A6DE"/>
              </a:buClr>
              <a:buFont typeface="Oswald"/>
              <a:buNone/>
              <a:defRPr sz="60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rgbClr val="39A6DE"/>
              </a:buClr>
              <a:buFont typeface="Oswald"/>
              <a:buNone/>
              <a:defRPr sz="60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rgbClr val="39A6DE"/>
              </a:buClr>
              <a:buFont typeface="Oswald"/>
              <a:buNone/>
              <a:defRPr sz="60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B2F6B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39A6D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10450" y="2730000"/>
            <a:ext cx="6093300" cy="10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swald"/>
              <a:buChar char="◇"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swald"/>
              <a:buNone/>
              <a:defRPr sz="36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5374771" y="843525"/>
            <a:ext cx="2963198" cy="2740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666"/>
                  </a:srgbClr>
                </a:solidFill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8" cy="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Font typeface="Oswald"/>
              <a:buNone/>
              <a:defRPr sz="2400" b="0" i="0" u="none" strike="noStrike" cap="none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7489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◇"/>
              <a:defRPr sz="3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8" cy="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Font typeface="Oswald"/>
              <a:buNone/>
              <a:defRPr sz="2400" b="0" i="0" u="none" strike="noStrike" cap="none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36063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◇"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50825" y="1600200"/>
            <a:ext cx="36063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◇"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8" cy="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Font typeface="Oswald"/>
              <a:buNone/>
              <a:defRPr sz="2400" b="0" i="0" u="none" strike="noStrike" cap="none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24932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◇"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3448446" y="1600200"/>
            <a:ext cx="24932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◇"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6069644" y="1600200"/>
            <a:ext cx="24932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◇"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774E9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8" cy="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Font typeface="Oswald"/>
              <a:buNone/>
              <a:defRPr sz="2400" b="0" i="0" u="none" strike="noStrike" cap="none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39A6DE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9A6DE"/>
              </a:buClr>
              <a:buFont typeface="Oswald"/>
              <a:buNone/>
              <a:defRPr sz="1800" b="0" i="0" u="none" strike="noStrike" cap="none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D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angular0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8" cy="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Font typeface="Oswald"/>
              <a:buNone/>
              <a:defRPr sz="2400" b="0" i="0" u="none" strike="noStrike" cap="none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rgbClr val="9BDED2"/>
              </a:buClr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7489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◇"/>
              <a:defRPr sz="3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14123847290_36273bec48_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1314"/>
            <a:ext cx="9144000" cy="60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86750" y="6016247"/>
            <a:ext cx="8170500" cy="6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endParaRPr sz="8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Raymond Pun, Hiromi Kubo, Lucy (Tiewei) Liu, Arturo Mendoza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0" y="74949"/>
            <a:ext cx="9144000" cy="131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Supporting Diversity Programming, Services and Resources in the Academic Community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47457" y="5179155"/>
            <a:ext cx="8849100" cy="9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Henry Madden Library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California State University, Fresno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2419048" y="2419049"/>
            <a:ext cx="6858000" cy="20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440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COLLABORATION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444400" y="120300"/>
            <a:ext cx="6335700" cy="57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6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Partner with different departments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Host “Unplugged” open house receptions for various campus diversity groups to exchange information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Delegate Committee members to various diversity groups and initiatives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Off-campus collaboration for service learning and public programming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Screen Shot 2016-07-25 at 6.34.30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361950"/>
            <a:ext cx="8191499" cy="613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 descr="Screen Shot 2016-07-25 at 6.44.11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443" y="305033"/>
            <a:ext cx="6972845" cy="481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318387" y="5544162"/>
            <a:ext cx="582561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@maddenlibrarydiversty</a:t>
            </a:r>
          </a:p>
        </p:txBody>
      </p:sp>
      <p:pic>
        <p:nvPicPr>
          <p:cNvPr id="120" name="Shape 120" descr="Image result for 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812" y="4224244"/>
            <a:ext cx="2219325" cy="206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D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784450" y="408075"/>
            <a:ext cx="8005658" cy="21346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774E92"/>
                </a:solidFill>
                <a:latin typeface="Oswald"/>
              </a:rPr>
              <a:t>THANKS!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4294967295"/>
          </p:nvPr>
        </p:nvSpPr>
        <p:spPr>
          <a:xfrm>
            <a:off x="-72648" y="3359275"/>
            <a:ext cx="9144000" cy="104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5500" b="0" i="0" u="none" strike="noStrike" cap="none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Questions?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84450" y="5071475"/>
            <a:ext cx="7108800" cy="123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 descr="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662" y="4687198"/>
            <a:ext cx="6904674" cy="186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060600" y="4652200"/>
            <a:ext cx="6939300" cy="9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6DE"/>
              </a:buClr>
              <a:buSzPct val="25000"/>
              <a:buFont typeface="Oswald"/>
              <a:buNone/>
            </a:pPr>
            <a:r>
              <a:rPr lang="en-US" sz="4500"/>
              <a:t> </a:t>
            </a:r>
            <a:r>
              <a:rPr lang="en-US" sz="4500" b="0" i="0" u="none" strike="noStrike" cap="none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Our Mission, Value and Visi</a:t>
            </a:r>
            <a:r>
              <a:rPr lang="en-US" sz="4500"/>
              <a:t>on    </a:t>
            </a:r>
          </a:p>
        </p:txBody>
      </p:sp>
      <p:pic>
        <p:nvPicPr>
          <p:cNvPr id="47" name="Shape 47" descr="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625" y="665975"/>
            <a:ext cx="8461249" cy="279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6DE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62700" y="140925"/>
            <a:ext cx="9018600" cy="105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3425325" y="2207450"/>
            <a:ext cx="6699299" cy="18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ubTitle" idx="4294967295"/>
          </p:nvPr>
        </p:nvSpPr>
        <p:spPr>
          <a:xfrm>
            <a:off x="0" y="335250"/>
            <a:ext cx="9144000" cy="104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480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LIBRARY DIVERSITY COMMITTEE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475" y="1381651"/>
            <a:ext cx="7175549" cy="517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2419049" y="2419049"/>
            <a:ext cx="6858000" cy="20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440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DIVERSITY AWARENESS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440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IN THE LIBRARY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414100" y="661425"/>
            <a:ext cx="6335700" cy="491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ClimateQUAL Assessment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Diversity Awareness Training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Diversity Involvement Initiative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Diversity Lounge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D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150" y="2255896"/>
            <a:ext cx="9144000" cy="39287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50" y="261100"/>
            <a:ext cx="9144000" cy="1288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ct val="25000"/>
              <a:buFont typeface="Oswald"/>
              <a:buNone/>
            </a:pPr>
            <a:r>
              <a:rPr lang="en-US" sz="4500" b="1">
                <a:solidFill>
                  <a:srgbClr val="774E92"/>
                </a:solidFill>
              </a:rPr>
              <a:t>DIVERSITY PROGRAMMING</a:t>
            </a:r>
          </a:p>
        </p:txBody>
      </p:sp>
      <p:sp>
        <p:nvSpPr>
          <p:cNvPr id="68" name="Shape 68"/>
          <p:cNvSpPr/>
          <p:nvPr/>
        </p:nvSpPr>
        <p:spPr>
          <a:xfrm>
            <a:off x="5719912" y="2946494"/>
            <a:ext cx="2773050" cy="2649299"/>
          </a:xfrm>
          <a:prstGeom prst="ellipse">
            <a:avLst/>
          </a:prstGeom>
          <a:solidFill>
            <a:srgbClr val="774E92"/>
          </a:solidFill>
          <a:ln w="2286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Collaboration</a:t>
            </a:r>
          </a:p>
        </p:txBody>
      </p:sp>
      <p:sp>
        <p:nvSpPr>
          <p:cNvPr id="69" name="Shape 69"/>
          <p:cNvSpPr/>
          <p:nvPr/>
        </p:nvSpPr>
        <p:spPr>
          <a:xfrm>
            <a:off x="3482819" y="2900831"/>
            <a:ext cx="2649299" cy="2649299"/>
          </a:xfrm>
          <a:prstGeom prst="ellipse">
            <a:avLst/>
          </a:prstGeom>
          <a:solidFill>
            <a:srgbClr val="9BDED2"/>
          </a:solidFill>
          <a:ln w="2286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Displays and Exhibits</a:t>
            </a:r>
          </a:p>
        </p:txBody>
      </p:sp>
      <p:sp>
        <p:nvSpPr>
          <p:cNvPr id="70" name="Shape 70"/>
          <p:cNvSpPr/>
          <p:nvPr/>
        </p:nvSpPr>
        <p:spPr>
          <a:xfrm>
            <a:off x="969458" y="2946494"/>
            <a:ext cx="2817866" cy="2649299"/>
          </a:xfrm>
          <a:prstGeom prst="ellipse">
            <a:avLst/>
          </a:prstGeom>
          <a:solidFill>
            <a:srgbClr val="39A6DE"/>
          </a:solidFill>
          <a:ln w="2286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Student Outreach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6D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2700900" y="2700898"/>
            <a:ext cx="6858000" cy="145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440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INTERNATIONAL STUDENT OUTREACH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456200" y="225950"/>
            <a:ext cx="7661400" cy="17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2124775" y="2142050"/>
            <a:ext cx="6495300" cy="414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737" y="225950"/>
            <a:ext cx="309562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850" y="3401519"/>
            <a:ext cx="4913050" cy="327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1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9000" y="340367"/>
            <a:ext cx="3657072" cy="243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D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2700900" y="2700898"/>
            <a:ext cx="6858000" cy="145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4400">
                <a:solidFill>
                  <a:srgbClr val="DB2F6B"/>
                </a:solidFill>
                <a:latin typeface="Oswald"/>
                <a:ea typeface="Oswald"/>
                <a:cs typeface="Oswald"/>
                <a:sym typeface="Oswald"/>
              </a:rPr>
              <a:t>INTERNATIONAL STUDENT OUTREACH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914675" y="606075"/>
            <a:ext cx="6613800" cy="58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International Coffee Hour (ICH)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Orientations and workshops for international students in the semesters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American English Institute Conversation Partner Program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International Education Week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Study Abroad Fair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4E9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2411963" y="2411962"/>
            <a:ext cx="6858000" cy="20340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440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DISPLAYS &amp; EXHIBITS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349" y="1928624"/>
            <a:ext cx="2504700" cy="45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621025" y="954041"/>
            <a:ext cx="20199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Diversity in Geek Culture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674" y="631624"/>
            <a:ext cx="3294787" cy="439306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2737175" y="5477950"/>
            <a:ext cx="3294900" cy="7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Celebrating Hmong Culture </a:t>
            </a:r>
          </a:p>
          <a:p>
            <a:pPr lvl="0">
              <a:spcBef>
                <a:spcPts val="0"/>
              </a:spcBef>
              <a:buNone/>
            </a:pPr>
            <a:endParaRPr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2551922" y="2551922"/>
            <a:ext cx="6858000" cy="17541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440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DISPLAYS &amp; EXHIBITS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2194872" y="455803"/>
            <a:ext cx="6814800" cy="57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endParaRPr sz="27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0050" algn="l" rtl="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700" b="1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Stamp My Passport!</a:t>
            </a:r>
          </a:p>
          <a:p>
            <a:pPr marL="457200" marR="0" lvl="0" indent="-400050" algn="l" rtl="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7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Intersectionality</a:t>
            </a:r>
          </a:p>
          <a:p>
            <a:pPr marL="457200" marR="0" lvl="0" indent="-412750" algn="l" rtl="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-US" sz="2700" b="1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Are EQUAL to the Task</a:t>
            </a:r>
          </a:p>
          <a:p>
            <a:pPr marL="457200" marR="0" lvl="0" indent="-400050" algn="l" rtl="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700" b="1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Sorting Out Race</a:t>
            </a:r>
          </a:p>
          <a:p>
            <a:pPr marL="457200" marR="0" lvl="0" indent="-400050" algn="l" rtl="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Clr>
                <a:srgbClr val="FFFFFF"/>
              </a:buClr>
              <a:buSzPct val="100000"/>
              <a:buFont typeface="Open Sans"/>
              <a:buChar char="●"/>
            </a:pPr>
            <a:r>
              <a:rPr lang="en-US" sz="2700" b="1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Native Voices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317021" y="3730779"/>
            <a:ext cx="1788900" cy="143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er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171</Words>
  <Application>Microsoft Office PowerPoint</Application>
  <PresentationFormat>On-screen Show (4:3)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Oswald</vt:lpstr>
      <vt:lpstr>Arial</vt:lpstr>
      <vt:lpstr>Open Sans</vt:lpstr>
      <vt:lpstr>Oberon template</vt:lpstr>
      <vt:lpstr>PowerPoint Presentation</vt:lpstr>
      <vt:lpstr> Our Mission, Value and Vision    </vt:lpstr>
      <vt:lpstr>PowerPoint Presentation</vt:lpstr>
      <vt:lpstr>PowerPoint Presentation</vt:lpstr>
      <vt:lpstr>DIVERSITY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Tiewei Liu</dc:creator>
  <cp:lastModifiedBy>Tiewei Liu</cp:lastModifiedBy>
  <cp:revision>8</cp:revision>
  <cp:lastPrinted>2016-08-08T18:32:07Z</cp:lastPrinted>
  <dcterms:modified xsi:type="dcterms:W3CDTF">2016-09-30T19:11:28Z</dcterms:modified>
</cp:coreProperties>
</file>