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0" r:id="rId3"/>
    <p:sldId id="261" r:id="rId4"/>
    <p:sldId id="259" r:id="rId5"/>
    <p:sldId id="263" r:id="rId6"/>
    <p:sldId id="257" r:id="rId7"/>
    <p:sldId id="258" r:id="rId8"/>
    <p:sldId id="264" r:id="rId9"/>
    <p:sldId id="262" r:id="rId10"/>
    <p:sldId id="265" r:id="rId11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 Nursing Program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Proposed Index 3500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635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# of Pre-Nursing Students Ineligible/Change Major Per Year</c:v>
                </c:pt>
                <c:pt idx="1">
                  <c:v># of First Time Pre-Nursing Freshman Ineligible/Change Major Per Year</c:v>
                </c:pt>
                <c:pt idx="2">
                  <c:v>Average # of First Time Pre-Nursing Freshman Admitted to the University Per Year</c:v>
                </c:pt>
                <c:pt idx="3">
                  <c:v>All Pre-Nursing Students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150</c:v>
                </c:pt>
                <c:pt idx="1">
                  <c:v>50</c:v>
                </c:pt>
                <c:pt idx="2">
                  <c:v>225</c:v>
                </c:pt>
                <c:pt idx="3">
                  <c:v>585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 Index 3100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# of Pre-Nursing Students Ineligible/Change Major Per Year</c:v>
                </c:pt>
                <c:pt idx="1">
                  <c:v># of First Time Pre-Nursing Freshman Ineligible/Change Major Per Year</c:v>
                </c:pt>
                <c:pt idx="2">
                  <c:v>Average # of First Time Pre-Nursing Freshman Admitted to the University Per Year</c:v>
                </c:pt>
                <c:pt idx="3">
                  <c:v>All Pre-Nursing Students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300</c:v>
                </c:pt>
                <c:pt idx="1">
                  <c:v>150</c:v>
                </c:pt>
                <c:pt idx="2">
                  <c:v>400</c:v>
                </c:pt>
                <c:pt idx="3">
                  <c:v>810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70179184"/>
        <c:axId val="273496976"/>
      </c:barChart>
      <c:catAx>
        <c:axId val="270179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496976"/>
        <c:crosses val="autoZero"/>
        <c:auto val="1"/>
        <c:lblAlgn val="ctr"/>
        <c:lblOffset val="100"/>
        <c:noMultiLvlLbl val="0"/>
      </c:catAx>
      <c:valAx>
        <c:axId val="2734969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7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2AD6F-0EF4-469E-A634-095940960D73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A28DE-F7F9-4C3B-9368-C03B379E4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76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0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8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92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4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8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2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5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5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7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6835F-337E-4E09-A39A-050B0A61392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D133-4356-4FA2-B767-5EA31F08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9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Proposed Impaction Plan – Fall 2017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061" y="470540"/>
            <a:ext cx="4915877" cy="395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25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8000" dirty="0"/>
              <a:t>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7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Impaction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</a:t>
            </a:r>
          </a:p>
          <a:p>
            <a:pPr lvl="1"/>
            <a:r>
              <a:rPr lang="en-US" dirty="0" smtClean="0"/>
              <a:t>Nursing</a:t>
            </a:r>
          </a:p>
          <a:p>
            <a:pPr lvl="1"/>
            <a:r>
              <a:rPr lang="en-US" dirty="0" smtClean="0"/>
              <a:t>Athletic Training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Proposed – Fall 2017</a:t>
            </a:r>
          </a:p>
          <a:p>
            <a:pPr lvl="1"/>
            <a:r>
              <a:rPr lang="en-US" dirty="0" smtClean="0"/>
              <a:t>Exercise Science</a:t>
            </a:r>
          </a:p>
          <a:p>
            <a:pPr lvl="1"/>
            <a:r>
              <a:rPr lang="en-US" dirty="0" smtClean="0"/>
              <a:t>Deaf Studies</a:t>
            </a:r>
          </a:p>
          <a:p>
            <a:pPr lvl="1"/>
            <a:r>
              <a:rPr lang="en-US" dirty="0" smtClean="0"/>
              <a:t>Deaf Education</a:t>
            </a:r>
          </a:p>
          <a:p>
            <a:pPr lvl="1"/>
            <a:r>
              <a:rPr lang="en-US" dirty="0" smtClean="0"/>
              <a:t>Interpreting</a:t>
            </a:r>
          </a:p>
          <a:p>
            <a:pPr lvl="1"/>
            <a:r>
              <a:rPr lang="en-US" dirty="0" smtClean="0"/>
              <a:t>Pre-Nursing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9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Contributing to Proposed Impaction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Enrollment growth</a:t>
            </a:r>
          </a:p>
          <a:p>
            <a:r>
              <a:rPr lang="en-US" dirty="0" smtClean="0"/>
              <a:t>Number of waitlisted students</a:t>
            </a:r>
          </a:p>
          <a:p>
            <a:r>
              <a:rPr lang="en-US" dirty="0" smtClean="0"/>
              <a:t>Advising ratios</a:t>
            </a:r>
          </a:p>
          <a:p>
            <a:r>
              <a:rPr lang="en-US" dirty="0" smtClean="0"/>
              <a:t>Federal grants</a:t>
            </a:r>
          </a:p>
          <a:p>
            <a:r>
              <a:rPr lang="en-US" dirty="0" smtClean="0"/>
              <a:t>Acceptance rate into major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0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Kinesiology – Exercise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Rationale 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Increase timely progress to graduation</a:t>
            </a:r>
          </a:p>
          <a:p>
            <a:pPr>
              <a:buFontTx/>
              <a:buChar char="-"/>
            </a:pPr>
            <a:r>
              <a:rPr lang="en-US" dirty="0" smtClean="0"/>
              <a:t>Competitiveness for professional programs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Proposed after consultation</a:t>
            </a:r>
          </a:p>
          <a:p>
            <a:pPr lvl="1"/>
            <a:r>
              <a:rPr lang="en-US" dirty="0" smtClean="0"/>
              <a:t>First Time Freshman</a:t>
            </a:r>
          </a:p>
          <a:p>
            <a:pPr lvl="2"/>
            <a:r>
              <a:rPr lang="en-US" dirty="0" smtClean="0"/>
              <a:t>Local area: 3500 (from 3100)</a:t>
            </a:r>
          </a:p>
          <a:p>
            <a:pPr lvl="2"/>
            <a:r>
              <a:rPr lang="en-US" dirty="0" smtClean="0"/>
              <a:t>Non-local: 3900</a:t>
            </a:r>
          </a:p>
          <a:p>
            <a:pPr lvl="1"/>
            <a:r>
              <a:rPr lang="en-US" dirty="0" smtClean="0"/>
              <a:t>Transfer</a:t>
            </a:r>
          </a:p>
          <a:p>
            <a:pPr lvl="2"/>
            <a:r>
              <a:rPr lang="en-US" dirty="0" smtClean="0"/>
              <a:t>Local area: 3.0 (from 2.3)</a:t>
            </a:r>
          </a:p>
          <a:p>
            <a:pPr lvl="2"/>
            <a:r>
              <a:rPr lang="en-US" dirty="0" smtClean="0"/>
              <a:t>Non-local: 3.2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0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Kinesiology Undergraduate Majors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0585" y="2149231"/>
            <a:ext cx="6963507" cy="4306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91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Communicative Disorders and Deaf Studies – Deaf Studies, Deaf Education, Interpreting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Rationale 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Target ASL Programs at Community Colleges</a:t>
            </a:r>
          </a:p>
          <a:p>
            <a:pPr marL="0" indent="0">
              <a:buNone/>
            </a:pPr>
            <a:r>
              <a:rPr lang="en-US" dirty="0"/>
              <a:t>- Recruit students to meet federal grant requirements</a:t>
            </a:r>
          </a:p>
          <a:p>
            <a:pPr marL="0" indent="0">
              <a:buNone/>
            </a:pPr>
            <a:r>
              <a:rPr lang="en-US" dirty="0"/>
              <a:t>- Scholarships for between $15,000 - $17,000 over two years</a:t>
            </a:r>
          </a:p>
          <a:p>
            <a:endParaRPr lang="en-US" dirty="0" smtClean="0"/>
          </a:p>
          <a:p>
            <a:r>
              <a:rPr lang="en-US" dirty="0" smtClean="0"/>
              <a:t>Proposed after consultation</a:t>
            </a:r>
          </a:p>
          <a:p>
            <a:pPr lvl="1"/>
            <a:r>
              <a:rPr lang="en-US" dirty="0" smtClean="0"/>
              <a:t>First Time Freshman</a:t>
            </a:r>
          </a:p>
          <a:p>
            <a:pPr lvl="2"/>
            <a:r>
              <a:rPr lang="en-US" dirty="0" smtClean="0"/>
              <a:t>Local area: 3100</a:t>
            </a:r>
          </a:p>
          <a:p>
            <a:pPr lvl="2"/>
            <a:r>
              <a:rPr lang="en-US" dirty="0" smtClean="0"/>
              <a:t>Non-local: 3300 (from 3900)</a:t>
            </a:r>
          </a:p>
          <a:p>
            <a:pPr lvl="1"/>
            <a:r>
              <a:rPr lang="en-US" dirty="0" smtClean="0"/>
              <a:t>Transfer</a:t>
            </a:r>
          </a:p>
          <a:p>
            <a:pPr lvl="2"/>
            <a:r>
              <a:rPr lang="en-US" dirty="0" smtClean="0"/>
              <a:t>Local area: 2.3</a:t>
            </a:r>
          </a:p>
          <a:p>
            <a:pPr lvl="2"/>
            <a:r>
              <a:rPr lang="en-US" dirty="0" smtClean="0"/>
              <a:t>Non-local: 2.7 (from 3.2)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3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– Pre-Nursing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Rationale </a:t>
            </a:r>
          </a:p>
          <a:p>
            <a:pPr marL="0" indent="0">
              <a:buNone/>
            </a:pPr>
            <a:r>
              <a:rPr lang="en-US" dirty="0" smtClean="0"/>
              <a:t>- Proactively assisting students in identifying a major leading to academic and career success </a:t>
            </a:r>
          </a:p>
          <a:p>
            <a:pPr marL="0" indent="0">
              <a:buNone/>
            </a:pPr>
            <a:r>
              <a:rPr lang="en-US" dirty="0" smtClean="0"/>
              <a:t>- More applicants than our capacity – many become ineligible to apply for the nursing program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Proposed after consultation</a:t>
            </a:r>
          </a:p>
          <a:p>
            <a:pPr lvl="1"/>
            <a:r>
              <a:rPr lang="en-US" dirty="0" smtClean="0"/>
              <a:t>First Time Freshman</a:t>
            </a:r>
          </a:p>
          <a:p>
            <a:pPr lvl="2"/>
            <a:r>
              <a:rPr lang="en-US" dirty="0" smtClean="0"/>
              <a:t>Local area: 3500 (from 3100)</a:t>
            </a:r>
          </a:p>
          <a:p>
            <a:pPr lvl="2"/>
            <a:r>
              <a:rPr lang="en-US" dirty="0" smtClean="0"/>
              <a:t>Non-local: 3900</a:t>
            </a:r>
          </a:p>
          <a:p>
            <a:pPr lvl="1"/>
            <a:r>
              <a:rPr lang="en-US" dirty="0" smtClean="0"/>
              <a:t>Transfer</a:t>
            </a:r>
          </a:p>
          <a:p>
            <a:pPr lvl="2"/>
            <a:r>
              <a:rPr lang="en-US" dirty="0" smtClean="0"/>
              <a:t>Local area: 3.0 (from 2.3)</a:t>
            </a:r>
          </a:p>
          <a:p>
            <a:pPr lvl="2"/>
            <a:r>
              <a:rPr lang="en-US" dirty="0" smtClean="0"/>
              <a:t>Non-local: 3.2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02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546868"/>
              </p:ext>
            </p:extLst>
          </p:nvPr>
        </p:nvGraphicFramePr>
        <p:xfrm>
          <a:off x="867508" y="586154"/>
          <a:ext cx="10486292" cy="5590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830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Outreach</a:t>
            </a:r>
          </a:p>
          <a:p>
            <a:r>
              <a:rPr lang="en-US" dirty="0" smtClean="0"/>
              <a:t>Advising</a:t>
            </a:r>
          </a:p>
          <a:p>
            <a:r>
              <a:rPr lang="en-US" dirty="0" smtClean="0"/>
              <a:t>Change of majors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16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234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Impaction Status</vt:lpstr>
      <vt:lpstr>Factors Contributing to Proposed Impaction</vt:lpstr>
      <vt:lpstr>Kinesiology – Exercise Science</vt:lpstr>
      <vt:lpstr>Kinesiology Undergraduate Majors</vt:lpstr>
      <vt:lpstr>Communicative Disorders and Deaf Studies – Deaf Studies, Deaf Education, Interpreting</vt:lpstr>
      <vt:lpstr>Nursing – Pre-Nursing</vt:lpstr>
      <vt:lpstr>PowerPoint Presentation</vt:lpstr>
      <vt:lpstr>Implications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Health and Human Services</dc:title>
  <dc:creator>Jody Hironaka-Juteau</dc:creator>
  <cp:lastModifiedBy>Tiewei Liu</cp:lastModifiedBy>
  <cp:revision>19</cp:revision>
  <cp:lastPrinted>2016-03-28T22:59:11Z</cp:lastPrinted>
  <dcterms:created xsi:type="dcterms:W3CDTF">2016-03-28T16:14:22Z</dcterms:created>
  <dcterms:modified xsi:type="dcterms:W3CDTF">2016-07-05T17:27:19Z</dcterms:modified>
</cp:coreProperties>
</file>