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55.jpg" ContentType="image/png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54"/>
  </p:notesMasterIdLst>
  <p:sldIdLst>
    <p:sldId id="258" r:id="rId2"/>
    <p:sldId id="256" r:id="rId3"/>
    <p:sldId id="259" r:id="rId4"/>
    <p:sldId id="260" r:id="rId5"/>
    <p:sldId id="261" r:id="rId6"/>
    <p:sldId id="257" r:id="rId7"/>
    <p:sldId id="262" r:id="rId8"/>
    <p:sldId id="263" r:id="rId9"/>
    <p:sldId id="264" r:id="rId10"/>
    <p:sldId id="265" r:id="rId11"/>
    <p:sldId id="304" r:id="rId12"/>
    <p:sldId id="305" r:id="rId13"/>
    <p:sldId id="306" r:id="rId14"/>
    <p:sldId id="307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4" r:id="rId23"/>
    <p:sldId id="276" r:id="rId24"/>
    <p:sldId id="273" r:id="rId25"/>
    <p:sldId id="275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8" r:id="rId47"/>
    <p:sldId id="299" r:id="rId48"/>
    <p:sldId id="297" r:id="rId49"/>
    <p:sldId id="300" r:id="rId50"/>
    <p:sldId id="303" r:id="rId51"/>
    <p:sldId id="301" r:id="rId52"/>
    <p:sldId id="302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096" autoAdjust="0"/>
  </p:normalViewPr>
  <p:slideViewPr>
    <p:cSldViewPr>
      <p:cViewPr varScale="1">
        <p:scale>
          <a:sx n="69" d="100"/>
          <a:sy n="69" d="100"/>
        </p:scale>
        <p:origin x="-756" y="-1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BFCE54-DA06-47AA-B507-9BB0D527F723}" type="datetimeFigureOut">
              <a:rPr lang="en-US" smtClean="0"/>
              <a:t>9/5/2016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FEC21A-E2DB-4DEE-AB64-CED204944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615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FEC21A-E2DB-4DEE-AB64-CED204944D1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53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FEC21A-E2DB-4DEE-AB64-CED204944D1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690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953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850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482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289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733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478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647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806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347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6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922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376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3" Type="http://schemas.openxmlformats.org/officeDocument/2006/relationships/image" Target="../media/image57.jpg"/><Relationship Id="rId7" Type="http://schemas.openxmlformats.org/officeDocument/2006/relationships/image" Target="../media/image6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g"/><Relationship Id="rId3" Type="http://schemas.openxmlformats.org/officeDocument/2006/relationships/image" Target="../media/image65.jpeg"/><Relationship Id="rId7" Type="http://schemas.openxmlformats.org/officeDocument/2006/relationships/image" Target="../media/image69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g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g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jpg"/><Relationship Id="rId4" Type="http://schemas.openxmlformats.org/officeDocument/2006/relationships/image" Target="../media/image78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7" Type="http://schemas.openxmlformats.org/officeDocument/2006/relationships/image" Target="../media/image87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g"/><Relationship Id="rId3" Type="http://schemas.openxmlformats.org/officeDocument/2006/relationships/image" Target="../media/image89.jpg"/><Relationship Id="rId7" Type="http://schemas.openxmlformats.org/officeDocument/2006/relationships/image" Target="../media/image93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g"/><Relationship Id="rId11" Type="http://schemas.openxmlformats.org/officeDocument/2006/relationships/image" Target="../media/image97.jpg"/><Relationship Id="rId5" Type="http://schemas.openxmlformats.org/officeDocument/2006/relationships/image" Target="../media/image91.jpeg"/><Relationship Id="rId10" Type="http://schemas.openxmlformats.org/officeDocument/2006/relationships/image" Target="../media/image96.jpg"/><Relationship Id="rId4" Type="http://schemas.openxmlformats.org/officeDocument/2006/relationships/image" Target="../media/image90.jpg"/><Relationship Id="rId9" Type="http://schemas.openxmlformats.org/officeDocument/2006/relationships/image" Target="../media/image95.jp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4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5400" y="152400"/>
            <a:ext cx="107452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INTERNATIONAL COFFEE HOUR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10120"/>
            <a:ext cx="1447800" cy="10858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0" y="1238250"/>
            <a:ext cx="10516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WELCOMES YOU TO</a:t>
            </a:r>
          </a:p>
          <a:p>
            <a:pPr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54030" y="1752600"/>
            <a:ext cx="313258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>
                  <a:solidFill>
                    <a:schemeClr val="tx1"/>
                  </a:solidFill>
                </a:ln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adley Hand ITC" panose="03070402050302030203" pitchFamily="66" charset="0"/>
              </a:rPr>
              <a:t>INDIA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92188" y="5486400"/>
            <a:ext cx="6656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n>
                  <a:solidFill>
                    <a:schemeClr val="tx1"/>
                  </a:solidFill>
                </a:ln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PRESENTERS: </a:t>
            </a:r>
          </a:p>
          <a:p>
            <a:pPr algn="ctr"/>
            <a:r>
              <a:rPr lang="en-US" sz="2400" b="1" dirty="0">
                <a:ln>
                  <a:solidFill>
                    <a:schemeClr val="tx1"/>
                  </a:solidFill>
                </a:ln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ALEKHYA KOTHARU</a:t>
            </a:r>
          </a:p>
          <a:p>
            <a:pPr algn="ctr"/>
            <a:r>
              <a:rPr lang="en-US" sz="2400" b="1" dirty="0">
                <a:ln>
                  <a:solidFill>
                    <a:schemeClr val="tx1"/>
                  </a:solidFill>
                </a:ln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DEEPSHIKHA BALASUBRAMANIAN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686" y="3341059"/>
            <a:ext cx="1057275" cy="191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2793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62400" y="0"/>
            <a:ext cx="4114800" cy="776288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A few more facts…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3113"/>
            <a:ext cx="4572000" cy="1970087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ANDRA PRADESH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Capital :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Amaravathi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Spoken language : Telugu (</a:t>
            </a:r>
            <a:r>
              <a:rPr lang="te-IN" altLang="en-US" sz="2000" b="1" dirty="0">
                <a:solidFill>
                  <a:srgbClr val="2121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herit"/>
              </a:rPr>
              <a:t>తెలుగు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Famous places :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vishakapatnam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(port),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tirupathi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(tourist and pilgrim site)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Famous for cuisine and temples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753100" y="773113"/>
            <a:ext cx="4648200" cy="2198687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KARNATAKA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Capital : Bangalore (Silicon valley)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Spoken Languages: Kannada (</a:t>
            </a:r>
            <a:r>
              <a:rPr lang="kn-IN" altLang="en-US" sz="2000" b="1" dirty="0">
                <a:solidFill>
                  <a:srgbClr val="212121"/>
                </a:solidFill>
                <a:latin typeface="inherit"/>
              </a:rPr>
              <a:t>ಕನ್ನಡ</a:t>
            </a:r>
            <a:r>
              <a:rPr lang="en-US" altLang="en-US" sz="2000" b="1" dirty="0">
                <a:solidFill>
                  <a:srgbClr val="212121"/>
                </a:solidFill>
                <a:latin typeface="inherit"/>
              </a:rPr>
              <a:t>)</a:t>
            </a:r>
            <a:r>
              <a:rPr lang="en-US" altLang="en-US" sz="800" b="1" dirty="0"/>
              <a:t>)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,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thulu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Famous places : Mysore (tourist site), Mangalore, Coorg (Kodagu)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Famous for Sandal wood and products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188831"/>
            <a:ext cx="38472" cy="795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-8887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e-IN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Gautami"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134970"/>
            <a:ext cx="65" cy="18725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-8887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327943"/>
            <a:ext cx="1014563" cy="8636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3447" y="829339"/>
            <a:ext cx="1186028" cy="185763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7708" y="3131456"/>
            <a:ext cx="39239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KERALA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Capital : Trivandrum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Spoken language : Malayalam (</a:t>
            </a:r>
            <a:r>
              <a:rPr lang="ml-IN" altLang="en-US" b="1" dirty="0">
                <a:solidFill>
                  <a:srgbClr val="2121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  <a:cs typeface="Mangal"/>
              </a:rPr>
              <a:t>മലയാളം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Famous places : Cochin (port), Calicut (Kozhikode)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“God’s own country”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Famous for cuisine, scenic beauty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188831"/>
            <a:ext cx="38472" cy="795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-8887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l-IN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Mangal"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62400" y="3131456"/>
            <a:ext cx="3962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TELANGANA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Capital : Hyderabad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Spoken language : Telugu (</a:t>
            </a:r>
            <a:r>
              <a:rPr lang="te-IN" altLang="en-US" b="1" dirty="0">
                <a:solidFill>
                  <a:srgbClr val="2121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herit"/>
              </a:rPr>
              <a:t>తెలుగు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Recently formed state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Famous for  Nizam’s style cuisine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24800" y="3131456"/>
            <a:ext cx="3962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TAMIL NADU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Capital : Chennai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Spoken language : Tamil (</a:t>
            </a:r>
            <a:r>
              <a:rPr lang="ta-IN" altLang="en-US" b="1" dirty="0">
                <a:solidFill>
                  <a:srgbClr val="2121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தமிழ்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Famous cities : Madurai, Coimbatore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Famous for cuisine, film industry, sarees, and temples.</a:t>
            </a:r>
          </a:p>
          <a:p>
            <a:endParaRPr lang="en-US" dirty="0"/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0" y="188831"/>
            <a:ext cx="38472" cy="795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-8887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a-IN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Latha"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15" y="5439780"/>
            <a:ext cx="788485" cy="13213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972" y="5030674"/>
            <a:ext cx="1581255" cy="15900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7987" y="5167632"/>
            <a:ext cx="1071704" cy="143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304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0" r="10507"/>
          <a:stretch/>
        </p:blipFill>
        <p:spPr>
          <a:xfrm>
            <a:off x="8769416" y="3602718"/>
            <a:ext cx="3270184" cy="3063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07" b="-1521"/>
          <a:stretch/>
        </p:blipFill>
        <p:spPr>
          <a:xfrm>
            <a:off x="4209143" y="3538309"/>
            <a:ext cx="4706257" cy="3186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135" r="323" b="1"/>
          <a:stretch/>
        </p:blipFill>
        <p:spPr>
          <a:xfrm>
            <a:off x="6363588" y="24947"/>
            <a:ext cx="5676012" cy="3556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28"/>
            <a:ext cx="6363589" cy="3577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0" b="-922"/>
          <a:stretch/>
        </p:blipFill>
        <p:spPr>
          <a:xfrm>
            <a:off x="12615" y="3556112"/>
            <a:ext cx="4196528" cy="3150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10"/>
          <p:cNvSpPr/>
          <p:nvPr/>
        </p:nvSpPr>
        <p:spPr>
          <a:xfrm>
            <a:off x="2286000" y="2867026"/>
            <a:ext cx="787587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600" dirty="0">
                <a:ln w="0"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adley Hand ITC" panose="03070402050302030203" pitchFamily="66" charset="0"/>
              </a:rPr>
              <a:t>BANGALORE</a:t>
            </a:r>
          </a:p>
        </p:txBody>
      </p:sp>
    </p:spTree>
    <p:extLst>
      <p:ext uri="{BB962C8B-B14F-4D97-AF65-F5344CB8AC3E}">
        <p14:creationId xmlns:p14="http://schemas.microsoft.com/office/powerpoint/2010/main" val="17433176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7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1" y="28575"/>
            <a:ext cx="5839463" cy="3144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9"/>
          <a:stretch/>
        </p:blipFill>
        <p:spPr>
          <a:xfrm>
            <a:off x="6089173" y="2655625"/>
            <a:ext cx="5867400" cy="2068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1" y="3270636"/>
            <a:ext cx="5839463" cy="3381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173" y="28575"/>
            <a:ext cx="5867399" cy="26270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171" y="4724401"/>
            <a:ext cx="5868273" cy="1914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8"/>
          <p:cNvSpPr/>
          <p:nvPr/>
        </p:nvSpPr>
        <p:spPr>
          <a:xfrm>
            <a:off x="2782095" y="2601204"/>
            <a:ext cx="646683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600" dirty="0">
                <a:ln w="0"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adley Hand ITC" panose="03070402050302030203" pitchFamily="66" charset="0"/>
              </a:rPr>
              <a:t>HYDERABAD</a:t>
            </a:r>
          </a:p>
        </p:txBody>
      </p:sp>
    </p:spTree>
    <p:extLst>
      <p:ext uri="{BB962C8B-B14F-4D97-AF65-F5344CB8AC3E}">
        <p14:creationId xmlns:p14="http://schemas.microsoft.com/office/powerpoint/2010/main" val="21966786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7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02960"/>
            <a:ext cx="3505200" cy="2458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266" y="2561832"/>
            <a:ext cx="6417734" cy="4296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173773"/>
            <a:ext cx="3531870" cy="23507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946" y="211873"/>
            <a:ext cx="3756507" cy="23507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" y="2561832"/>
            <a:ext cx="5716357" cy="4296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2477913" y="2362200"/>
            <a:ext cx="659270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600" dirty="0">
                <a:ln w="0"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adley Hand ITC" panose="03070402050302030203" pitchFamily="66" charset="0"/>
              </a:rPr>
              <a:t>CHENNAI</a:t>
            </a:r>
          </a:p>
        </p:txBody>
      </p:sp>
    </p:spTree>
    <p:extLst>
      <p:ext uri="{BB962C8B-B14F-4D97-AF65-F5344CB8AC3E}">
        <p14:creationId xmlns:p14="http://schemas.microsoft.com/office/powerpoint/2010/main" val="11530440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7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4" y="0"/>
            <a:ext cx="5843116" cy="3281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8868" r="-1145"/>
          <a:stretch/>
        </p:blipFill>
        <p:spPr>
          <a:xfrm>
            <a:off x="5867400" y="4916"/>
            <a:ext cx="6459031" cy="327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6" y="3281516"/>
            <a:ext cx="5838354" cy="3576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3393358"/>
            <a:ext cx="6291262" cy="335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2557114" y="2681351"/>
            <a:ext cx="706315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600" dirty="0">
                <a:ln w="0"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adley Hand ITC" panose="03070402050302030203" pitchFamily="66" charset="0"/>
              </a:rPr>
              <a:t>TRIVANDRUM</a:t>
            </a:r>
          </a:p>
        </p:txBody>
      </p:sp>
    </p:spTree>
    <p:extLst>
      <p:ext uri="{BB962C8B-B14F-4D97-AF65-F5344CB8AC3E}">
        <p14:creationId xmlns:p14="http://schemas.microsoft.com/office/powerpoint/2010/main" val="30339500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7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29550" y="990600"/>
            <a:ext cx="11309506" cy="1015663"/>
          </a:xfrm>
          <a:prstGeom prst="rect">
            <a:avLst/>
          </a:prstGeom>
          <a:blipFill>
            <a:blip r:embed="rId2">
              <a:alphaModFix amt="74000"/>
            </a:blip>
            <a:tile tx="0" ty="0" sx="100000" sy="100000" flip="none" algn="tl"/>
          </a:blip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adley Hand ITC" panose="03070402050302030203" pitchFamily="66" charset="0"/>
              </a:rPr>
              <a:t>WHAT ARE WE FAMOUS FOR 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88602" y="2286000"/>
            <a:ext cx="73914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pc="300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LANGUAGES</a:t>
            </a:r>
          </a:p>
          <a:p>
            <a:pPr algn="ctr"/>
            <a:r>
              <a:rPr lang="en-US" sz="3200" b="1" spc="300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HISTORY</a:t>
            </a:r>
          </a:p>
          <a:p>
            <a:pPr algn="ctr"/>
            <a:r>
              <a:rPr lang="en-US" sz="3200" b="1" spc="300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ARCHITECTURE</a:t>
            </a:r>
          </a:p>
          <a:p>
            <a:pPr algn="ctr"/>
            <a:r>
              <a:rPr lang="en-US" sz="3200" b="1" spc="300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FOOD AND CUISINE</a:t>
            </a:r>
          </a:p>
          <a:p>
            <a:pPr algn="ctr"/>
            <a:r>
              <a:rPr lang="en-US" sz="3200" b="1" spc="300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DRESSING</a:t>
            </a:r>
          </a:p>
          <a:p>
            <a:pPr algn="ctr"/>
            <a:r>
              <a:rPr lang="en-US" sz="3200" b="1" spc="300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WEDDING</a:t>
            </a:r>
          </a:p>
          <a:p>
            <a:pPr algn="ctr"/>
            <a:r>
              <a:rPr lang="en-US" sz="3200" b="1" spc="300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DANCE AND ART FORMS</a:t>
            </a:r>
          </a:p>
          <a:p>
            <a:pPr algn="ctr"/>
            <a:r>
              <a:rPr lang="en-US" sz="3200" b="1" spc="300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CARNATIC MUSIC</a:t>
            </a:r>
            <a:endParaRPr lang="en-US" sz="2800" b="1" spc="300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421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7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noFill/>
        </p:spPr>
        <p:txBody>
          <a:bodyPr/>
          <a:lstStyle/>
          <a:p>
            <a:pPr algn="ctr"/>
            <a:r>
              <a:rPr lang="en-US" b="1" dirty="0">
                <a:ln>
                  <a:solidFill>
                    <a:schemeClr val="tx1"/>
                  </a:solidFill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LANGUAGES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7800"/>
            <a:ext cx="10515600" cy="5181600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Major languages are Tamil (</a:t>
            </a:r>
            <a:r>
              <a:rPr lang="ta-IN" altLang="en-US" sz="2000" b="1" dirty="0">
                <a:solidFill>
                  <a:srgbClr val="2121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தமிழ்</a:t>
            </a:r>
            <a:r>
              <a:rPr lang="en-US" altLang="en-US" sz="2000" b="1" dirty="0">
                <a:solidFill>
                  <a:srgbClr val="2121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)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, Telugu (</a:t>
            </a:r>
            <a:r>
              <a:rPr lang="te-IN" altLang="en-US" sz="2000" b="1" dirty="0">
                <a:solidFill>
                  <a:srgbClr val="2121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herit"/>
              </a:rPr>
              <a:t>తెలుగు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), Kannada (</a:t>
            </a:r>
            <a:r>
              <a:rPr lang="kn-IN" altLang="en-US" sz="2000" b="1" dirty="0">
                <a:solidFill>
                  <a:srgbClr val="212121"/>
                </a:solidFill>
                <a:latin typeface="inherit"/>
              </a:rPr>
              <a:t>ಕನ್ನಡ</a:t>
            </a:r>
            <a:r>
              <a:rPr lang="en-US" altLang="en-US" sz="2000" b="1" dirty="0">
                <a:solidFill>
                  <a:srgbClr val="212121"/>
                </a:solidFill>
                <a:latin typeface="inherit"/>
              </a:rPr>
              <a:t>)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and Malayalam (</a:t>
            </a:r>
            <a:r>
              <a:rPr lang="ml-IN" altLang="en-US" sz="2000" b="1" dirty="0">
                <a:solidFill>
                  <a:srgbClr val="2121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  <a:cs typeface="Mangal"/>
              </a:rPr>
              <a:t>മലയാളം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Tamil :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oldest language in the world which is still being spoken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Language and literatures date back 3000 B.C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Also known as the language of the Dravidians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Telugu :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Language spoken majority of the population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Literatures dates back to 500 A.D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Language originated from Sanskrit and Tamil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Kannada :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Spoken in the regions of </a:t>
            </a:r>
            <a:r>
              <a:rPr lang="en-U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Karanataka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Language </a:t>
            </a:r>
            <a:r>
              <a:rPr lang="en-US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orginated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from Sanskrit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Literature dates back to 230 B.C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Malayalam :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Spoken in the regions of Kerala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Originated from Tamil and Sanskrit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Literatures date back to 13</a:t>
            </a:r>
            <a:r>
              <a:rPr lang="en-US" sz="16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th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century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There are languages are spoken by a few minor communities like Tulu, Konkani, Baduga </a:t>
            </a:r>
          </a:p>
          <a:p>
            <a:pPr lvl="1">
              <a:buFont typeface="Wingdings" panose="05000000000000000000" pitchFamily="2" charset="2"/>
              <a:buChar char="q"/>
            </a:pP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  <a:p>
            <a:pPr lvl="1">
              <a:buFont typeface="Wingdings" panose="05000000000000000000" pitchFamily="2" charset="2"/>
              <a:buChar char="q"/>
            </a:pP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3768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7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ln>
                  <a:solidFill>
                    <a:schemeClr val="tx1"/>
                  </a:solidFill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52600"/>
            <a:ext cx="10515600" cy="54864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Regions of south India were famous all around Europe and Southeast Asia for trading Spices, precious gems like diamond, ruby and emerald and Silk during 3</a:t>
            </a:r>
            <a:r>
              <a:rPr lang="en-US" sz="20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rd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century (times of Iron Revolution)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These regions were ruled by many great dynasties like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Cheran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(regions of Kerala ),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Cholan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,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Pallavas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and Pandian (regions of Tamil Nadu),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Satvahana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,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Rashtrakutas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and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Chalukyas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(regions of Karnataka) and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vijayanagara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(regions of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Andra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and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Telanga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Europeans (French, Dutch, Portuguese) and British came in for trading spices and later Colonized in 1600s, which was very much opposed the Indian rulers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Cities like Chennai (formerly known as Madras) and Mysore were British provinces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Pondicherry was French colony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places like Calicut and Goa were Colonized by the Portuguese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  <a:p>
            <a:pPr>
              <a:buFont typeface="Wingdings" panose="05000000000000000000" pitchFamily="2" charset="2"/>
              <a:buChar char="q"/>
            </a:pP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6751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66700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 dirty="0">
                <a:ln>
                  <a:solidFill>
                    <a:schemeClr val="tx1"/>
                  </a:solidFill>
                </a:ln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ARCHITECTURE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28800" y="3792508"/>
            <a:ext cx="861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300" dirty="0">
                <a:ln>
                  <a:solidFill>
                    <a:sysClr val="windowText" lastClr="000000"/>
                  </a:solidFill>
                </a:ln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SKILLED, UNIQUE AND MESMERIZING…</a:t>
            </a:r>
          </a:p>
        </p:txBody>
      </p:sp>
    </p:spTree>
    <p:extLst>
      <p:ext uri="{BB962C8B-B14F-4D97-AF65-F5344CB8AC3E}">
        <p14:creationId xmlns:p14="http://schemas.microsoft.com/office/powerpoint/2010/main" val="1939728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913930"/>
            <a:ext cx="7086600" cy="4721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28600" y="228600"/>
            <a:ext cx="861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chemeClr val="tx1"/>
                  </a:solidFill>
                </a:ln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Sri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Rangam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Temple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08743" y="889574"/>
            <a:ext cx="1120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Built by the Pandians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Situated in Trichy(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Thiruchirapalli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) – Tamil Nadu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Uniqueness : World’s  Second largest Temple</a:t>
            </a:r>
          </a:p>
        </p:txBody>
      </p:sp>
    </p:spTree>
    <p:extLst>
      <p:ext uri="{BB962C8B-B14F-4D97-AF65-F5344CB8AC3E}">
        <p14:creationId xmlns:p14="http://schemas.microsoft.com/office/powerpoint/2010/main" val="21607614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4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2860" y="2286000"/>
            <a:ext cx="1219200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dirty="0">
                <a:ln w="0"/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adley Hand ITC" panose="03070402050302030203" pitchFamily="66" charset="0"/>
              </a:rPr>
              <a:t>INDIA</a:t>
            </a:r>
          </a:p>
        </p:txBody>
      </p:sp>
      <p:sp>
        <p:nvSpPr>
          <p:cNvPr id="9" name="Rectangle 8"/>
          <p:cNvSpPr/>
          <p:nvPr/>
        </p:nvSpPr>
        <p:spPr>
          <a:xfrm>
            <a:off x="42860" y="3657600"/>
            <a:ext cx="1227772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>
                  <a:solidFill>
                    <a:schemeClr val="tx1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adley Hand ITC" panose="03070402050302030203" pitchFamily="66" charset="0"/>
              </a:rPr>
              <a:t>IS MY COUNTRY </a:t>
            </a:r>
          </a:p>
          <a:p>
            <a:pPr algn="ctr"/>
            <a:r>
              <a:rPr lang="en-US" sz="3600" b="1" cap="none" spc="0" dirty="0">
                <a:ln w="0">
                  <a:solidFill>
                    <a:schemeClr val="tx1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adley Hand ITC" panose="03070402050302030203" pitchFamily="66" charset="0"/>
              </a:rPr>
              <a:t>AND ALL INDIANS ARE MY BROTHERS AND SISTERS…</a:t>
            </a:r>
          </a:p>
        </p:txBody>
      </p:sp>
    </p:spTree>
    <p:extLst>
      <p:ext uri="{BB962C8B-B14F-4D97-AF65-F5344CB8AC3E}">
        <p14:creationId xmlns:p14="http://schemas.microsoft.com/office/powerpoint/2010/main" val="38496678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7848600" cy="639763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ln>
                  <a:solidFill>
                    <a:schemeClr val="tx1"/>
                  </a:solidFill>
                </a:ln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Brihadeeshwara</a:t>
            </a:r>
            <a:r>
              <a:rPr lang="en-US" b="1" dirty="0">
                <a:ln>
                  <a:solidFill>
                    <a:schemeClr val="tx1"/>
                  </a:solidFill>
                </a:ln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temple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905000"/>
            <a:ext cx="8314950" cy="4587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066800" y="879977"/>
            <a:ext cx="1143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Built by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Rajaraja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Cholan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of the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Chola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dynasty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Situated in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Tanjavur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– Tamil Nadu (capital of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Chola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dynasty)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Uniqueness : tallest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Gopuram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in the world</a:t>
            </a:r>
          </a:p>
          <a:p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9815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548" y="0"/>
            <a:ext cx="10515600" cy="838200"/>
          </a:xfrm>
        </p:spPr>
        <p:txBody>
          <a:bodyPr>
            <a:normAutofit/>
          </a:bodyPr>
          <a:lstStyle/>
          <a:p>
            <a:r>
              <a:rPr lang="en-US" sz="3200" b="1" dirty="0" err="1">
                <a:ln>
                  <a:solidFill>
                    <a:schemeClr val="tx1"/>
                  </a:solidFill>
                </a:ln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Tirupathi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temple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531" y="1905000"/>
            <a:ext cx="8560349" cy="4697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066800" y="838200"/>
            <a:ext cx="1021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Built by the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Vijayanagara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Dynasty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Situated in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Tirupathi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–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Andrapradesh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Uniqueness : the richest temple in the world and gets the most number of visitors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4098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10515600" cy="670560"/>
          </a:xfrm>
        </p:spPr>
        <p:txBody>
          <a:bodyPr>
            <a:normAutofit/>
          </a:bodyPr>
          <a:lstStyle/>
          <a:p>
            <a:r>
              <a:rPr lang="en-US" sz="3600" b="1" dirty="0" err="1">
                <a:ln>
                  <a:solidFill>
                    <a:schemeClr val="tx1"/>
                  </a:solidFill>
                </a:ln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Ananthapadmanabhaswamy</a:t>
            </a:r>
            <a:r>
              <a:rPr lang="en-US" sz="3600" b="1" dirty="0">
                <a:ln>
                  <a:solidFill>
                    <a:schemeClr val="tx1"/>
                  </a:solidFill>
                </a:ln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temple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8200" y="822960"/>
            <a:ext cx="1036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Built, owned and maintained by the Travancore (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tiruvangoor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) dynasty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Situated in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Tiruvananthapuram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– Kerala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Uniqueness : the temple that inherited the richest treasures and main idol is made entirely of gold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16850"/>
            <a:ext cx="6914762" cy="39512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3222064"/>
            <a:ext cx="3121152" cy="2340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688865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61277"/>
            <a:ext cx="10515600" cy="1325563"/>
          </a:xfrm>
        </p:spPr>
        <p:txBody>
          <a:bodyPr/>
          <a:lstStyle/>
          <a:p>
            <a:r>
              <a:rPr lang="en-US" b="1" dirty="0" err="1">
                <a:ln>
                  <a:solidFill>
                    <a:schemeClr val="tx1"/>
                  </a:solidFill>
                </a:ln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Velakankanni</a:t>
            </a:r>
            <a:r>
              <a:rPr lang="en-US" b="1" dirty="0">
                <a:ln>
                  <a:solidFill>
                    <a:schemeClr val="tx1"/>
                  </a:solidFill>
                </a:ln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church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66800" y="990600"/>
            <a:ext cx="10515600" cy="43513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Popularly known as Church of south India.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Built by the Dutch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Situated in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Velankanni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– Tamil Nadu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Uniqueness : largest and most visited church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667000"/>
            <a:ext cx="5272644" cy="3903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906251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228601"/>
            <a:ext cx="10515600" cy="533400"/>
          </a:xfrm>
        </p:spPr>
        <p:txBody>
          <a:bodyPr>
            <a:noAutofit/>
          </a:bodyPr>
          <a:lstStyle/>
          <a:p>
            <a:r>
              <a:rPr lang="en-US" sz="3600" b="1" dirty="0">
                <a:ln>
                  <a:solidFill>
                    <a:schemeClr val="tx1"/>
                  </a:solidFill>
                </a:ln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The Golden temple - Vellore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708831"/>
            <a:ext cx="7086600" cy="4919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066800" y="762001"/>
            <a:ext cx="10096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Built about 10 years ago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Situated in Vellore – Tamil Nadu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Uniqueness : temple is entirely made out of gold</a:t>
            </a:r>
          </a:p>
        </p:txBody>
      </p:sp>
    </p:spTree>
    <p:extLst>
      <p:ext uri="{BB962C8B-B14F-4D97-AF65-F5344CB8AC3E}">
        <p14:creationId xmlns:p14="http://schemas.microsoft.com/office/powerpoint/2010/main" val="19959893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819400"/>
            <a:ext cx="5375317" cy="3581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337512"/>
            <a:ext cx="5429500" cy="2545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81000" y="297066"/>
            <a:ext cx="11220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n>
                  <a:solidFill>
                    <a:schemeClr val="tx1"/>
                  </a:solidFill>
                </a:ln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Belur</a:t>
            </a:r>
            <a:r>
              <a:rPr lang="en-US" sz="3600" b="1" dirty="0">
                <a:ln>
                  <a:solidFill>
                    <a:schemeClr val="tx1"/>
                  </a:solidFill>
                </a:ln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and </a:t>
            </a:r>
            <a:r>
              <a:rPr lang="en-US" sz="3600" b="1" dirty="0" err="1">
                <a:ln>
                  <a:solidFill>
                    <a:schemeClr val="tx1"/>
                  </a:solidFill>
                </a:ln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Halibeedu</a:t>
            </a:r>
            <a:endParaRPr lang="en-US" sz="3600" b="1" dirty="0">
              <a:ln>
                <a:solidFill>
                  <a:schemeClr val="tx1"/>
                </a:solidFill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1066800"/>
            <a:ext cx="11125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Built by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Chalukya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dynasty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Situated in Karnataka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Uniqueness : the sculptures and architectural beauty</a:t>
            </a:r>
          </a:p>
        </p:txBody>
      </p:sp>
    </p:spTree>
    <p:extLst>
      <p:ext uri="{BB962C8B-B14F-4D97-AF65-F5344CB8AC3E}">
        <p14:creationId xmlns:p14="http://schemas.microsoft.com/office/powerpoint/2010/main" val="15227258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7817440" cy="39478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" y="3947807"/>
            <a:ext cx="4365674" cy="2910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0" r="-1750"/>
          <a:stretch/>
        </p:blipFill>
        <p:spPr>
          <a:xfrm>
            <a:off x="7817441" y="0"/>
            <a:ext cx="4430832" cy="3966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486" y="3947807"/>
            <a:ext cx="7760514" cy="2910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3581400" y="304800"/>
            <a:ext cx="381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Mysore palace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31508" y="3048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Charminar - Hyderabad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47800" y="4067941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Bidar</a:t>
            </a:r>
            <a:r>
              <a:rPr lang="en-US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fort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098168" y="4281557"/>
            <a:ext cx="3869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Mahabalipuram</a:t>
            </a:r>
            <a:r>
              <a:rPr lang="en-US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(</a:t>
            </a:r>
            <a:r>
              <a:rPr lang="en-US" b="1" dirty="0" err="1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mamallapuram</a:t>
            </a:r>
            <a:r>
              <a:rPr lang="en-US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267405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09800" y="2819400"/>
            <a:ext cx="787908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adley Hand ITC" panose="03070402050302030203" pitchFamily="66" charset="0"/>
              </a:rPr>
              <a:t>FOOD AND CUISINE</a:t>
            </a:r>
          </a:p>
        </p:txBody>
      </p:sp>
    </p:spTree>
    <p:extLst>
      <p:ext uri="{BB962C8B-B14F-4D97-AF65-F5344CB8AC3E}">
        <p14:creationId xmlns:p14="http://schemas.microsoft.com/office/powerpoint/2010/main" val="15989677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10972800" cy="5105400"/>
          </a:xfrm>
          <a:noFill/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en-US" b="1" dirty="0">
                <a:ln>
                  <a:solidFill>
                    <a:schemeClr val="tx1"/>
                  </a:solidFill>
                </a:ln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Yes… We do eat our meals on a Plantain leaf!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b="1" dirty="0">
                <a:ln>
                  <a:solidFill>
                    <a:schemeClr val="tx1"/>
                  </a:solidFill>
                </a:ln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Or in copper or silver ware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b="1" dirty="0">
                <a:ln>
                  <a:solidFill>
                    <a:schemeClr val="tx1"/>
                  </a:solidFill>
                </a:ln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Our food is cooked in earthen pots or copper utensils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b="1" dirty="0">
                <a:ln>
                  <a:solidFill>
                    <a:schemeClr val="tx1"/>
                  </a:solidFill>
                </a:ln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Most of us are vegetarians (about 70 %)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b="1" dirty="0">
                <a:ln>
                  <a:solidFill>
                    <a:schemeClr val="tx1"/>
                  </a:solidFill>
                </a:ln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Our food is mostly proteins and carbohydrates – Rice, Grams, millets and Lentils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b="1" dirty="0">
                <a:ln>
                  <a:solidFill>
                    <a:schemeClr val="tx1"/>
                  </a:solidFill>
                </a:ln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Most of cooking include coconut, tamarind and chilies.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b="1" dirty="0">
                <a:ln>
                  <a:solidFill>
                    <a:schemeClr val="tx1"/>
                  </a:solidFill>
                </a:ln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South Indian cuisine use a lot of spices to make it tasty and healthy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b="1" dirty="0">
                <a:ln>
                  <a:solidFill>
                    <a:schemeClr val="tx1"/>
                  </a:solidFill>
                </a:ln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All our sweet delicacies are made of milk, milk products, nuts and dry fruits.</a:t>
            </a:r>
          </a:p>
          <a:p>
            <a:pPr algn="just">
              <a:buFont typeface="Wingdings" panose="05000000000000000000" pitchFamily="2" charset="2"/>
              <a:buChar char="q"/>
            </a:pPr>
            <a:endParaRPr lang="en-US" b="1" dirty="0">
              <a:ln>
                <a:solidFill>
                  <a:schemeClr val="tx1"/>
                </a:solidFill>
              </a:ln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  <a:p>
            <a:pPr algn="just">
              <a:buFont typeface="Wingdings" panose="05000000000000000000" pitchFamily="2" charset="2"/>
              <a:buChar char="q"/>
            </a:pPr>
            <a:endParaRPr lang="en-US" b="1" dirty="0">
              <a:ln>
                <a:solidFill>
                  <a:schemeClr val="tx1"/>
                </a:solidFill>
              </a:ln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6586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55707" y="22860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ln>
                  <a:solidFill>
                    <a:schemeClr val="tx1"/>
                  </a:solidFill>
                </a:ln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DRESSING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707" y="1700066"/>
            <a:ext cx="2641600" cy="3962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00066"/>
            <a:ext cx="2971800" cy="3962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014" y="1700066"/>
            <a:ext cx="2542648" cy="3962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838200" y="6019800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Men : Shirt And </a:t>
            </a:r>
            <a:r>
              <a:rPr lang="en-US" b="1" dirty="0" err="1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Dhothi</a:t>
            </a:r>
            <a:r>
              <a:rPr lang="en-US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</a:t>
            </a:r>
          </a:p>
          <a:p>
            <a:pPr algn="ctr"/>
            <a:r>
              <a:rPr lang="en-US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(</a:t>
            </a:r>
            <a:r>
              <a:rPr lang="en-US" b="1" dirty="0" err="1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veshti</a:t>
            </a:r>
            <a:r>
              <a:rPr lang="en-US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</a:t>
            </a:r>
            <a:r>
              <a:rPr lang="en-US" b="1" dirty="0" err="1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sattai</a:t>
            </a:r>
            <a:r>
              <a:rPr lang="en-US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92707" y="6019800"/>
            <a:ext cx="264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Women : Saree </a:t>
            </a:r>
          </a:p>
          <a:p>
            <a:pPr algn="ctr"/>
            <a:r>
              <a:rPr lang="en-US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(</a:t>
            </a:r>
            <a:r>
              <a:rPr lang="en-US" b="1" dirty="0" err="1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Seere</a:t>
            </a:r>
            <a:r>
              <a:rPr lang="en-US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Or </a:t>
            </a:r>
            <a:r>
              <a:rPr lang="en-US" b="1" dirty="0" err="1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Selai</a:t>
            </a:r>
            <a:r>
              <a:rPr lang="en-US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817014" y="6016283"/>
            <a:ext cx="2993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Children : Skirt and blouse</a:t>
            </a:r>
          </a:p>
          <a:p>
            <a:pPr algn="ctr"/>
            <a:r>
              <a:rPr lang="en-US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(</a:t>
            </a:r>
            <a:r>
              <a:rPr lang="en-US" b="1" dirty="0" err="1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pavadai</a:t>
            </a:r>
            <a:r>
              <a:rPr lang="en-US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</a:t>
            </a:r>
            <a:r>
              <a:rPr lang="en-US" b="1" dirty="0" err="1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sattai</a:t>
            </a:r>
            <a:r>
              <a:rPr lang="en-US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628816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7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Bradley Hand ITC" panose="03070402050302030203" pitchFamily="66" charset="0"/>
              </a:rPr>
              <a:t>WE WOULD LIKE TO SAY A FEW WORDS…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altLang="en-US" b="1" dirty="0">
                <a:latin typeface="Bradley Hand ITC" panose="03070402050302030203" pitchFamily="66" charset="0"/>
              </a:rPr>
              <a:t>We are thankful for the opportunity</a:t>
            </a:r>
          </a:p>
          <a:p>
            <a:pPr marL="0" indent="0" algn="ctr">
              <a:buNone/>
            </a:pPr>
            <a:r>
              <a:rPr lang="en-US" altLang="en-US" b="1" dirty="0">
                <a:latin typeface="Bradley Hand ITC" panose="03070402050302030203" pitchFamily="66" charset="0"/>
              </a:rPr>
              <a:t>And Glad that many of you are here today…</a:t>
            </a:r>
          </a:p>
          <a:p>
            <a:pPr marL="0" indent="0" algn="ctr">
              <a:buNone/>
            </a:pPr>
            <a:r>
              <a:rPr lang="en-US" altLang="en-US" b="1" dirty="0">
                <a:latin typeface="Bradley Hand ITC" panose="03070402050302030203" pitchFamily="66" charset="0"/>
              </a:rPr>
              <a:t>We are neither professional speakers nor experts</a:t>
            </a:r>
          </a:p>
          <a:p>
            <a:pPr marL="0" indent="0" algn="ctr">
              <a:buNone/>
            </a:pPr>
            <a:r>
              <a:rPr lang="en-US" altLang="en-US" b="1" dirty="0">
                <a:latin typeface="Bradley Hand ITC" panose="03070402050302030203" pitchFamily="66" charset="0"/>
              </a:rPr>
              <a:t>Talk is based on our personal observations</a:t>
            </a:r>
          </a:p>
          <a:p>
            <a:pPr marL="0" indent="0" algn="ctr">
              <a:buNone/>
            </a:pPr>
            <a:r>
              <a:rPr lang="en-US" altLang="en-US" b="1" dirty="0">
                <a:latin typeface="Bradley Hand ITC" panose="03070402050302030203" pitchFamily="66" charset="0"/>
              </a:rPr>
              <a:t>Errors and mistakes are our own</a:t>
            </a:r>
          </a:p>
          <a:p>
            <a:pPr marL="0" indent="0" algn="ctr">
              <a:buNone/>
            </a:pPr>
            <a:r>
              <a:rPr lang="en-US" altLang="en-US" b="1" dirty="0">
                <a:latin typeface="Bradley Hand ITC" panose="03070402050302030203" pitchFamily="66" charset="0"/>
              </a:rPr>
              <a:t>We are from South India.</a:t>
            </a:r>
          </a:p>
          <a:p>
            <a:pPr marL="0" indent="0" algn="ctr">
              <a:buNone/>
            </a:pPr>
            <a:r>
              <a:rPr lang="en-US" altLang="en-US" b="1" dirty="0">
                <a:latin typeface="Bradley Hand ITC" panose="03070402050302030203" pitchFamily="66" charset="0"/>
              </a:rPr>
              <a:t>We speak languages called Tamil and Telugu.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7857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3" y="205740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n>
                  <a:solidFill>
                    <a:schemeClr val="tx1"/>
                  </a:solidFill>
                </a:ln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Talk about our obsession with …</a:t>
            </a:r>
          </a:p>
        </p:txBody>
      </p:sp>
      <p:sp>
        <p:nvSpPr>
          <p:cNvPr id="5" name="Rectangle 4"/>
          <p:cNvSpPr/>
          <p:nvPr/>
        </p:nvSpPr>
        <p:spPr>
          <a:xfrm>
            <a:off x="1835061" y="2782798"/>
            <a:ext cx="852188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6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adley Hand ITC" panose="03070402050302030203" pitchFamily="66" charset="0"/>
              </a:rPr>
              <a:t>GOLD JEWELERY</a:t>
            </a:r>
          </a:p>
        </p:txBody>
      </p:sp>
    </p:spTree>
    <p:extLst>
      <p:ext uri="{BB962C8B-B14F-4D97-AF65-F5344CB8AC3E}">
        <p14:creationId xmlns:p14="http://schemas.microsoft.com/office/powerpoint/2010/main" val="29540410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" y="19110"/>
            <a:ext cx="2892043" cy="3179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75"/>
          <a:stretch/>
        </p:blipFill>
        <p:spPr>
          <a:xfrm>
            <a:off x="8195577" y="88165"/>
            <a:ext cx="3869430" cy="30385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61" b="-1336"/>
          <a:stretch/>
        </p:blipFill>
        <p:spPr>
          <a:xfrm>
            <a:off x="8300728" y="3198183"/>
            <a:ext cx="3922076" cy="3673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877" y="-18405"/>
            <a:ext cx="5228700" cy="3251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328" y="3184934"/>
            <a:ext cx="4343400" cy="3673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" y="3291506"/>
            <a:ext cx="3957949" cy="3566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/>
          <p:cNvSpPr/>
          <p:nvPr/>
        </p:nvSpPr>
        <p:spPr>
          <a:xfrm>
            <a:off x="-457405" y="2847124"/>
            <a:ext cx="1264214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>
                  <a:solidFill>
                    <a:schemeClr val="tx1"/>
                  </a:solidFill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adley Hand ITC" panose="03070402050302030203" pitchFamily="66" charset="0"/>
              </a:rPr>
              <a:t>Our attire is never complete without gold jewelry!</a:t>
            </a:r>
          </a:p>
        </p:txBody>
      </p:sp>
    </p:spTree>
    <p:extLst>
      <p:ext uri="{BB962C8B-B14F-4D97-AF65-F5344CB8AC3E}">
        <p14:creationId xmlns:p14="http://schemas.microsoft.com/office/powerpoint/2010/main" val="18986287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67877" y="2743200"/>
            <a:ext cx="667843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>
                  <a:solidFill>
                    <a:schemeClr val="tx1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adley Hand ITC" panose="03070402050302030203" pitchFamily="66" charset="0"/>
              </a:rPr>
              <a:t>WEDDINGS</a:t>
            </a:r>
          </a:p>
        </p:txBody>
      </p:sp>
    </p:spTree>
    <p:extLst>
      <p:ext uri="{BB962C8B-B14F-4D97-AF65-F5344CB8AC3E}">
        <p14:creationId xmlns:p14="http://schemas.microsoft.com/office/powerpoint/2010/main" val="6099583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24000"/>
            <a:ext cx="10668000" cy="3810000"/>
          </a:xfrm>
          <a:noFill/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q"/>
            </a:pPr>
            <a:r>
              <a:rPr lang="en-US" sz="28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Indian weddings are “ARRANGED MARRIAGES”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28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Stages of wedding :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sz="24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How do we find the bride and groom?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sz="24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Engagement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sz="24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Preparations for the wedding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sz="24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The wedding - </a:t>
            </a:r>
            <a:r>
              <a:rPr lang="en-US" sz="2400" b="1" dirty="0" err="1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Muhurtham</a:t>
            </a:r>
            <a:endParaRPr lang="en-US" sz="2400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  <a:p>
            <a:pPr lvl="2">
              <a:buFont typeface="Wingdings" panose="05000000000000000000" pitchFamily="2" charset="2"/>
              <a:buChar char="q"/>
            </a:pPr>
            <a:r>
              <a:rPr lang="en-US" sz="24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Post wedding celebrations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28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On an average about 2000 guests on the occasion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28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South Indian weddings last up to 5 days </a:t>
            </a:r>
          </a:p>
        </p:txBody>
      </p:sp>
    </p:spTree>
    <p:extLst>
      <p:ext uri="{BB962C8B-B14F-4D97-AF65-F5344CB8AC3E}">
        <p14:creationId xmlns:p14="http://schemas.microsoft.com/office/powerpoint/2010/main" val="38725584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75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68085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085" y="152400"/>
            <a:ext cx="480359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7" t="-1145" r="10202" b="788"/>
          <a:stretch/>
        </p:blipFill>
        <p:spPr>
          <a:xfrm>
            <a:off x="0" y="3063277"/>
            <a:ext cx="3963285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2" t="-1010" r="22038" b="-2295"/>
          <a:stretch/>
        </p:blipFill>
        <p:spPr>
          <a:xfrm>
            <a:off x="9068046" y="-19957"/>
            <a:ext cx="3048000" cy="3324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84" b="-3150"/>
          <a:stretch/>
        </p:blipFill>
        <p:spPr>
          <a:xfrm>
            <a:off x="3963285" y="3220357"/>
            <a:ext cx="4417973" cy="3500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258" y="3304455"/>
            <a:ext cx="3797300" cy="3332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228600" y="2438400"/>
            <a:ext cx="3734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Bride and groom family meet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48200" y="2438400"/>
            <a:ext cx="396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Engagement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372600" y="25908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Wedding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6124" y="6079011"/>
            <a:ext cx="3797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Muhurtham</a:t>
            </a:r>
            <a:r>
              <a:rPr lang="en-US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– tying the holy thread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79409" y="5901787"/>
            <a:ext cx="3997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Toe ring ceremony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610600" y="5901787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Post wedding rituals</a:t>
            </a:r>
          </a:p>
        </p:txBody>
      </p:sp>
    </p:spTree>
    <p:extLst>
      <p:ext uri="{BB962C8B-B14F-4D97-AF65-F5344CB8AC3E}">
        <p14:creationId xmlns:p14="http://schemas.microsoft.com/office/powerpoint/2010/main" val="31676092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1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48200" y="2514600"/>
            <a:ext cx="268695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adley Hand ITC" panose="03070402050302030203" pitchFamily="66" charset="0"/>
              </a:rPr>
              <a:t>ART</a:t>
            </a:r>
          </a:p>
        </p:txBody>
      </p:sp>
    </p:spTree>
    <p:extLst>
      <p:ext uri="{BB962C8B-B14F-4D97-AF65-F5344CB8AC3E}">
        <p14:creationId xmlns:p14="http://schemas.microsoft.com/office/powerpoint/2010/main" val="15796639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1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" y="0"/>
            <a:ext cx="2857500" cy="3457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509" y="-3629"/>
            <a:ext cx="3896345" cy="2823029"/>
          </a:xfrm>
          <a:prstGeom prst="rect">
            <a:avLst/>
          </a:prstGeom>
          <a:blipFill>
            <a:blip r:embed="rId2">
              <a:alphaModFix amt="61000"/>
            </a:blip>
            <a:tile tx="0" ty="0" sx="100000" sy="100000" flip="none" algn="tl"/>
          </a:blipFill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940" y="2819400"/>
            <a:ext cx="2619375" cy="3588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3" r="4838"/>
          <a:stretch/>
        </p:blipFill>
        <p:spPr>
          <a:xfrm>
            <a:off x="9601200" y="2267686"/>
            <a:ext cx="2458690" cy="4412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2977242" y="1066800"/>
            <a:ext cx="21689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>
                  <a:solidFill>
                    <a:schemeClr val="tx1"/>
                  </a:solidFill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TANJORE ART</a:t>
            </a:r>
          </a:p>
          <a:p>
            <a:pPr algn="ctr"/>
            <a:r>
              <a:rPr lang="en-US" b="1" dirty="0">
                <a:ln>
                  <a:solidFill>
                    <a:schemeClr val="tx1"/>
                  </a:solidFill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PAINTINGS WITH 24CARAT GOLD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29945" y="4290326"/>
            <a:ext cx="3484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>
                  <a:solidFill>
                    <a:schemeClr val="tx1"/>
                  </a:solidFill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RAJA RAVI VARMA PAINTING</a:t>
            </a:r>
          </a:p>
          <a:p>
            <a:pPr algn="ctr"/>
            <a:r>
              <a:rPr lang="en-US" b="1" dirty="0">
                <a:ln>
                  <a:solidFill>
                    <a:schemeClr val="tx1"/>
                  </a:solidFill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OF INDIAN WOMEN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601200" y="838114"/>
            <a:ext cx="24586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>
                  <a:solidFill>
                    <a:schemeClr val="tx1"/>
                  </a:solidFill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MURALS THAT ARE FOUND IN ALL TEMPLES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21" y="4800600"/>
            <a:ext cx="28574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>
                  <a:solidFill>
                    <a:schemeClr val="tx1"/>
                  </a:solidFill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STATUE OF NATARAJA – </a:t>
            </a:r>
          </a:p>
          <a:p>
            <a:pPr algn="ctr"/>
            <a:r>
              <a:rPr lang="en-US" b="1" dirty="0">
                <a:ln>
                  <a:solidFill>
                    <a:schemeClr val="tx1"/>
                  </a:solidFill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MADE OF 5 METAL ALLOY</a:t>
            </a:r>
          </a:p>
        </p:txBody>
      </p:sp>
    </p:spTree>
    <p:extLst>
      <p:ext uri="{BB962C8B-B14F-4D97-AF65-F5344CB8AC3E}">
        <p14:creationId xmlns:p14="http://schemas.microsoft.com/office/powerpoint/2010/main" val="7973156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0600" y="1066800"/>
            <a:ext cx="512351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cap="none" spc="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adley Hand ITC" panose="03070402050302030203" pitchFamily="66" charset="0"/>
              </a:rPr>
              <a:t>DANCES</a:t>
            </a:r>
          </a:p>
        </p:txBody>
      </p:sp>
    </p:spTree>
    <p:extLst>
      <p:ext uri="{BB962C8B-B14F-4D97-AF65-F5344CB8AC3E}">
        <p14:creationId xmlns:p14="http://schemas.microsoft.com/office/powerpoint/2010/main" val="9698023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670629"/>
            <a:ext cx="6289431" cy="41873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237" y="311742"/>
            <a:ext cx="2438400" cy="3525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79175" cy="2670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-1" y="2641601"/>
            <a:ext cx="3679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>
                  <a:solidFill>
                    <a:schemeClr val="tx1"/>
                  </a:solidFill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MOHINIATTAM - KERALA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38400" y="4528526"/>
            <a:ext cx="3165231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>
                  <a:solidFill>
                    <a:schemeClr val="tx1"/>
                  </a:solidFill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KATHAKALI - KERALA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71717" y="377146"/>
            <a:ext cx="2438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>
                  <a:solidFill>
                    <a:schemeClr val="tx1"/>
                  </a:solidFill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KUCHIPUDI </a:t>
            </a:r>
          </a:p>
          <a:p>
            <a:pPr algn="ctr"/>
            <a:r>
              <a:rPr lang="en-US" b="1" dirty="0">
                <a:ln>
                  <a:solidFill>
                    <a:schemeClr val="tx1"/>
                  </a:solidFill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ANDRA PRADESH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838" y="3409595"/>
            <a:ext cx="2940063" cy="342307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216265" y="2737932"/>
            <a:ext cx="2851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>
                  <a:solidFill>
                    <a:schemeClr val="tx1"/>
                  </a:solidFill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YAKSHAGANA</a:t>
            </a:r>
          </a:p>
          <a:p>
            <a:pPr algn="ctr"/>
            <a:r>
              <a:rPr lang="en-US" b="1" dirty="0">
                <a:ln>
                  <a:solidFill>
                    <a:schemeClr val="tx1"/>
                  </a:solidFill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KARNATAKA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 t="-1" r="21881" b="219"/>
          <a:stretch/>
        </p:blipFill>
        <p:spPr>
          <a:xfrm>
            <a:off x="9228502" y="7256"/>
            <a:ext cx="2856892" cy="56315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/>
          <p:cNvSpPr txBox="1"/>
          <p:nvPr/>
        </p:nvSpPr>
        <p:spPr>
          <a:xfrm>
            <a:off x="9367101" y="5893517"/>
            <a:ext cx="27182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>
                  <a:solidFill>
                    <a:schemeClr val="tx1"/>
                  </a:solidFill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BHARATHANATIYAM </a:t>
            </a:r>
          </a:p>
          <a:p>
            <a:pPr algn="ctr"/>
            <a:r>
              <a:rPr lang="en-US" b="1" dirty="0">
                <a:ln>
                  <a:solidFill>
                    <a:schemeClr val="tx1"/>
                  </a:solidFill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TAMIL NADU </a:t>
            </a:r>
          </a:p>
        </p:txBody>
      </p:sp>
    </p:spTree>
    <p:extLst>
      <p:ext uri="{BB962C8B-B14F-4D97-AF65-F5344CB8AC3E}">
        <p14:creationId xmlns:p14="http://schemas.microsoft.com/office/powerpoint/2010/main" val="11995004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7400" y="1828800"/>
            <a:ext cx="407515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adley Hand ITC" panose="03070402050302030203" pitchFamily="66" charset="0"/>
              </a:rPr>
              <a:t>MUSIC</a:t>
            </a:r>
          </a:p>
        </p:txBody>
      </p:sp>
    </p:spTree>
    <p:extLst>
      <p:ext uri="{BB962C8B-B14F-4D97-AF65-F5344CB8AC3E}">
        <p14:creationId xmlns:p14="http://schemas.microsoft.com/office/powerpoint/2010/main" val="789359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7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511" y="-16412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Bradley Hand ITC" panose="03070402050302030203" pitchFamily="66" charset="0"/>
              </a:rPr>
              <a:t>A Little About Us…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1511" y="1046131"/>
            <a:ext cx="56388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ln>
                  <a:solidFill>
                    <a:schemeClr val="tx1"/>
                  </a:solidFill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ALEKHYA </a:t>
            </a:r>
          </a:p>
          <a:p>
            <a:pPr marL="0" indent="0" algn="ctr">
              <a:buNone/>
            </a:pPr>
            <a:r>
              <a:rPr lang="en-US" b="1" dirty="0">
                <a:ln>
                  <a:solidFill>
                    <a:schemeClr val="tx1"/>
                  </a:solidFill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KOTHARU</a:t>
            </a:r>
          </a:p>
          <a:p>
            <a:pPr>
              <a:buFont typeface="Wingdings" panose="05000000000000000000" pitchFamily="2" charset="2"/>
              <a:buChar char="q"/>
            </a:pPr>
            <a:endParaRPr lang="en-US" altLang="en-US" sz="2000" b="1" dirty="0">
              <a:latin typeface="Bradley Hand ITC" panose="03070402050302030203" pitchFamily="66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altLang="en-US" sz="2000" b="1" dirty="0">
                <a:latin typeface="Bradley Hand ITC" panose="03070402050302030203" pitchFamily="66" charset="0"/>
              </a:rPr>
              <a:t>Born and raised in Hyderabad(India)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altLang="en-US" sz="2000" b="1" dirty="0">
                <a:latin typeface="Bradley Hand ITC" panose="03070402050302030203" pitchFamily="66" charset="0"/>
              </a:rPr>
              <a:t>Mother tongue : Telugu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altLang="en-US" sz="2000" b="1" dirty="0">
                <a:latin typeface="Bradley Hand ITC" panose="03070402050302030203" pitchFamily="66" charset="0"/>
              </a:rPr>
              <a:t>In the US since 2014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altLang="en-US" sz="2000" b="1" dirty="0">
                <a:latin typeface="Bradley Hand ITC" panose="03070402050302030203" pitchFamily="66" charset="0"/>
              </a:rPr>
              <a:t>Raised in India till 21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altLang="en-US" sz="2000" b="1" dirty="0">
                <a:latin typeface="Bradley Hand ITC" panose="03070402050302030203" pitchFamily="66" charset="0"/>
              </a:rPr>
              <a:t>Bachelors in Computer Science.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altLang="en-US" sz="2000" b="1" dirty="0">
                <a:latin typeface="Bradley Hand ITC" panose="03070402050302030203" pitchFamily="66" charset="0"/>
              </a:rPr>
              <a:t>Master’s in Industrial Technology.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808569" y="1014237"/>
            <a:ext cx="6324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ln>
                  <a:solidFill>
                    <a:schemeClr val="tx1"/>
                  </a:solidFill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DEEPSHIKHA </a:t>
            </a:r>
          </a:p>
          <a:p>
            <a:pPr marL="0" indent="0" algn="ctr">
              <a:buNone/>
            </a:pPr>
            <a:r>
              <a:rPr lang="en-US" b="1" dirty="0">
                <a:ln>
                  <a:solidFill>
                    <a:schemeClr val="tx1"/>
                  </a:solidFill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BALASUBRAMANIAN</a:t>
            </a:r>
          </a:p>
          <a:p>
            <a: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q"/>
            </a:pPr>
            <a:endParaRPr lang="en-US" altLang="en-US" sz="2000" b="1" dirty="0">
              <a:latin typeface="Bradley Hand ITC" panose="03070402050302030203" pitchFamily="66" charset="0"/>
            </a:endParaRPr>
          </a:p>
          <a:p>
            <a: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en-US" altLang="en-US" sz="2000" b="1" dirty="0">
                <a:latin typeface="Bradley Hand ITC" panose="03070402050302030203" pitchFamily="66" charset="0"/>
              </a:rPr>
              <a:t>Born in Pondicherry(India) and raised in Bangalore (India)</a:t>
            </a:r>
          </a:p>
          <a:p>
            <a: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en-US" altLang="en-US" sz="2000" b="1" dirty="0">
                <a:latin typeface="Bradley Hand ITC" panose="03070402050302030203" pitchFamily="66" charset="0"/>
              </a:rPr>
              <a:t>Mother tongue: Tamil</a:t>
            </a:r>
          </a:p>
          <a:p>
            <a: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en-US" altLang="en-US" sz="2000" b="1" dirty="0">
                <a:latin typeface="Bradley Hand ITC" panose="03070402050302030203" pitchFamily="66" charset="0"/>
              </a:rPr>
              <a:t>In the US since 2016</a:t>
            </a:r>
          </a:p>
          <a:p>
            <a: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en-US" altLang="en-US" sz="2000" b="1" dirty="0">
                <a:latin typeface="Bradley Hand ITC" panose="03070402050302030203" pitchFamily="66" charset="0"/>
              </a:rPr>
              <a:t> Raised in India till 22</a:t>
            </a:r>
          </a:p>
          <a:p>
            <a: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en-US" altLang="en-US" sz="2000" b="1" dirty="0">
                <a:latin typeface="Bradley Hand ITC" panose="03070402050302030203" pitchFamily="66" charset="0"/>
              </a:rPr>
              <a:t>Bachelor’s in Electronics and Communication Engineering </a:t>
            </a:r>
          </a:p>
          <a:p>
            <a: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en-US" altLang="en-US" sz="2000" b="1" dirty="0">
                <a:latin typeface="Bradley Hand ITC" panose="03070402050302030203" pitchFamily="66" charset="0"/>
              </a:rPr>
              <a:t>Master’s in Computer Engineering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</p:txBody>
      </p:sp>
      <p:pic>
        <p:nvPicPr>
          <p:cNvPr id="7" name="Content Placeholder 11" descr="IMG_170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57024" y="4953000"/>
            <a:ext cx="1595336" cy="15953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4953000"/>
            <a:ext cx="1595336" cy="15953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22087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19200"/>
            <a:ext cx="10744200" cy="5338763"/>
          </a:xfrm>
        </p:spPr>
        <p:txBody>
          <a:bodyPr/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en-US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South </a:t>
            </a:r>
            <a:r>
              <a:rPr lang="en-US" b="1" dirty="0" err="1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indian</a:t>
            </a:r>
            <a:r>
              <a:rPr lang="en-US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classical music is called as Carnatic Music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Has 7 fundamental notes : SA RE GA MA PA DA NI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Combination of these 7 notes make </a:t>
            </a:r>
            <a:r>
              <a:rPr lang="en-US" b="1" dirty="0" err="1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Raagam</a:t>
            </a:r>
            <a:r>
              <a:rPr lang="en-US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(tune)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And </a:t>
            </a:r>
            <a:r>
              <a:rPr lang="en-US" b="1" dirty="0" err="1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Raagam</a:t>
            </a:r>
            <a:r>
              <a:rPr lang="en-US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combined with </a:t>
            </a:r>
            <a:r>
              <a:rPr lang="en-US" b="1" dirty="0" err="1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Thalam</a:t>
            </a:r>
            <a:r>
              <a:rPr lang="en-US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(Scale) gives the Music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There are 73 basic </a:t>
            </a:r>
            <a:r>
              <a:rPr lang="en-US" b="1" dirty="0" err="1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Raagam</a:t>
            </a:r>
            <a:r>
              <a:rPr lang="en-US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and 7 </a:t>
            </a:r>
            <a:r>
              <a:rPr lang="en-US" b="1" dirty="0" err="1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Thalam</a:t>
            </a:r>
            <a:endParaRPr lang="en-US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South Indian Music usually employ instruments like Flute, Violin, </a:t>
            </a:r>
            <a:r>
              <a:rPr lang="en-US" b="1" dirty="0" err="1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Veena</a:t>
            </a:r>
            <a:r>
              <a:rPr lang="en-US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, </a:t>
            </a:r>
            <a:r>
              <a:rPr lang="en-US" b="1" dirty="0" err="1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Mridhangam</a:t>
            </a:r>
            <a:r>
              <a:rPr lang="en-US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, Sitar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Renowned Carnatic musicians are </a:t>
            </a:r>
            <a:r>
              <a:rPr lang="en-US" b="1" dirty="0" err="1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M.S.Subhalakshmi</a:t>
            </a:r>
            <a:r>
              <a:rPr lang="en-US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, </a:t>
            </a:r>
            <a:r>
              <a:rPr lang="en-US" b="1" dirty="0" err="1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Muthuswamy</a:t>
            </a:r>
            <a:r>
              <a:rPr lang="en-US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</a:t>
            </a:r>
            <a:r>
              <a:rPr lang="en-US" b="1" dirty="0" err="1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Dixitar</a:t>
            </a:r>
            <a:r>
              <a:rPr lang="en-US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, </a:t>
            </a:r>
            <a:r>
              <a:rPr lang="en-US" b="1" dirty="0" err="1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Thagarajar</a:t>
            </a:r>
            <a:r>
              <a:rPr lang="en-US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6272147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1437"/>
            <a:ext cx="3814987" cy="2428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310742"/>
            <a:ext cx="3162300" cy="2376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500312"/>
            <a:ext cx="1614488" cy="1614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3505200" y="1142875"/>
            <a:ext cx="2966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MRIDHANGAM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1000" y="319909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FLUTE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97944" y="5299981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VEENA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220200" y="1101208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TABLA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97682"/>
            <a:ext cx="3285931" cy="2459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726" y="2667000"/>
            <a:ext cx="3886212" cy="4030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5112544" y="3810000"/>
            <a:ext cx="307418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M.S.SUBHALAKSHMI</a:t>
            </a:r>
          </a:p>
          <a:p>
            <a:pPr algn="ctr"/>
            <a:r>
              <a:rPr lang="en-US" sz="20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CARNATIC SINGER</a:t>
            </a:r>
          </a:p>
          <a:p>
            <a:pPr algn="ctr"/>
            <a:r>
              <a:rPr lang="en-US" sz="20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RECIEVER OF HIGHEST CIVILIAN AWARD</a:t>
            </a:r>
          </a:p>
          <a:p>
            <a:pPr algn="ctr"/>
            <a:r>
              <a:rPr lang="en-US" sz="20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BHARATH RATNA</a:t>
            </a:r>
          </a:p>
        </p:txBody>
      </p:sp>
    </p:spTree>
    <p:extLst>
      <p:ext uri="{BB962C8B-B14F-4D97-AF65-F5344CB8AC3E}">
        <p14:creationId xmlns:p14="http://schemas.microsoft.com/office/powerpoint/2010/main" val="1318614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66800" y="2971800"/>
            <a:ext cx="105320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>
                  <a:solidFill>
                    <a:schemeClr val="tx1"/>
                  </a:solidFill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adley Hand ITC" panose="03070402050302030203" pitchFamily="66" charset="0"/>
              </a:rPr>
              <a:t>FESIVALS AND CELEBRATIONS</a:t>
            </a:r>
          </a:p>
        </p:txBody>
      </p:sp>
    </p:spTree>
    <p:extLst>
      <p:ext uri="{BB962C8B-B14F-4D97-AF65-F5344CB8AC3E}">
        <p14:creationId xmlns:p14="http://schemas.microsoft.com/office/powerpoint/2010/main" val="41391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1" y="97960"/>
            <a:ext cx="2923595" cy="2114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034" y="2550447"/>
            <a:ext cx="2590524" cy="1854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623" y="167683"/>
            <a:ext cx="2950464" cy="1975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1" y="2447925"/>
            <a:ext cx="1752600" cy="2609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9" t="51185" r="13653" b="28677"/>
          <a:stretch/>
        </p:blipFill>
        <p:spPr>
          <a:xfrm>
            <a:off x="3988543" y="5773149"/>
            <a:ext cx="3619500" cy="838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90" r="52667" b="16667"/>
          <a:stretch/>
        </p:blipFill>
        <p:spPr>
          <a:xfrm>
            <a:off x="3920429" y="4651920"/>
            <a:ext cx="1658485" cy="1121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337" y="3349357"/>
            <a:ext cx="1881835" cy="1444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2471337"/>
            <a:ext cx="2019300" cy="857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3775265" y="2723118"/>
            <a:ext cx="2819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DIWALI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usually falls during the month of October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Festival of lights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Celebrating the destruction of Evil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861" y="5057775"/>
            <a:ext cx="38555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UGADI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New year for Telugu and Kannada speaking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Falls on new moon day during the month of march-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april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13254" y="76957"/>
            <a:ext cx="31666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DASARA &amp; NAVARATHRI: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First 9 days are called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Navrathri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– celebrates 9 forms of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Godesses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10</a:t>
            </a:r>
            <a:r>
              <a:rPr lang="en-US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th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day is called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Dasara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– celebrates the Return of Lord Ram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86400" y="4738019"/>
            <a:ext cx="32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VISHU &amp; TAMIL PUTHANDU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April 14</a:t>
            </a:r>
            <a:r>
              <a:rPr lang="en-US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th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New year for the Tamil and Malayalam speaking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462" y="189454"/>
            <a:ext cx="2711314" cy="1806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/>
          <p:cNvSpPr txBox="1"/>
          <p:nvPr/>
        </p:nvSpPr>
        <p:spPr>
          <a:xfrm>
            <a:off x="9320601" y="2142787"/>
            <a:ext cx="25693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SANKRANTHI (or) PONGAL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Harvest festival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Celebrated by and for the farmers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Called as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Sankranthi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in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telugu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and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kannada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Called as Pongal in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tamil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Last for 3 days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First day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honours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the Sun god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Second day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honours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the farmers and the cattle  </a:t>
            </a:r>
          </a:p>
        </p:txBody>
      </p:sp>
    </p:spTree>
    <p:extLst>
      <p:ext uri="{BB962C8B-B14F-4D97-AF65-F5344CB8AC3E}">
        <p14:creationId xmlns:p14="http://schemas.microsoft.com/office/powerpoint/2010/main" val="25781054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95400" y="1828800"/>
            <a:ext cx="9815508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adley Hand ITC" panose="03070402050302030203" pitchFamily="66" charset="0"/>
              </a:rPr>
              <a:t>FAMOUS </a:t>
            </a:r>
          </a:p>
          <a:p>
            <a:pPr algn="ctr"/>
            <a:r>
              <a:rPr lang="en-US" sz="9600" b="1" cap="none" spc="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adley Hand ITC" panose="03070402050302030203" pitchFamily="66" charset="0"/>
              </a:rPr>
              <a:t>PERSONALITIES</a:t>
            </a:r>
          </a:p>
        </p:txBody>
      </p:sp>
    </p:spTree>
    <p:extLst>
      <p:ext uri="{BB962C8B-B14F-4D97-AF65-F5344CB8AC3E}">
        <p14:creationId xmlns:p14="http://schemas.microsoft.com/office/powerpoint/2010/main" val="6739890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n>
                  <a:solidFill>
                    <a:schemeClr val="tx1"/>
                  </a:solidFill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Dr. A P J Abdul </a:t>
            </a:r>
            <a:r>
              <a:rPr lang="en-US" b="1" dirty="0" err="1">
                <a:ln>
                  <a:solidFill>
                    <a:schemeClr val="tx1"/>
                  </a:solidFill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Kalam</a:t>
            </a:r>
            <a:endParaRPr lang="en-US" b="1" dirty="0">
              <a:ln>
                <a:solidFill>
                  <a:schemeClr val="tx1"/>
                </a:solidFill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91200" y="1755776"/>
            <a:ext cx="5867400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4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15 October 1931 – 27 </a:t>
            </a:r>
            <a:r>
              <a:rPr lang="en-US" sz="2400" b="1" dirty="0" err="1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july</a:t>
            </a:r>
            <a:r>
              <a:rPr lang="en-US" sz="24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2015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b="1" dirty="0" err="1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Rameshwaram</a:t>
            </a:r>
            <a:r>
              <a:rPr lang="en-US" sz="24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– Tamil Nadu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Former President of India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Scientist, teacher, visionary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Receiver of the highest civilian award  BHARAT RATNA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Most loved citizen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15</a:t>
            </a:r>
            <a:r>
              <a:rPr lang="en-US" sz="2400" b="1" baseline="30000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th</a:t>
            </a:r>
            <a:r>
              <a:rPr lang="en-US" sz="24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October is declared as – World Science Day by UNO to Honor </a:t>
            </a:r>
            <a:r>
              <a:rPr lang="en-US" sz="2400" b="1" dirty="0" err="1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Dr.Kalam</a:t>
            </a:r>
            <a:endParaRPr lang="en-US" sz="2400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  <a:p>
            <a:pPr>
              <a:buFont typeface="Wingdings" panose="05000000000000000000" pitchFamily="2" charset="2"/>
              <a:buChar char="q"/>
            </a:pPr>
            <a:endParaRPr lang="en-US" sz="2400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  <a:p>
            <a:pPr>
              <a:buFont typeface="Wingdings" panose="05000000000000000000" pitchFamily="2" charset="2"/>
              <a:buChar char="q"/>
            </a:pPr>
            <a:endParaRPr lang="en-US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776323"/>
            <a:ext cx="4705350" cy="4180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984899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n>
                  <a:solidFill>
                    <a:schemeClr val="tx1"/>
                  </a:solidFill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C V Raman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010400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Sri </a:t>
            </a:r>
            <a:r>
              <a:rPr lang="en-US" b="1" dirty="0" err="1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Chandrashekhar</a:t>
            </a:r>
            <a:r>
              <a:rPr lang="en-US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</a:t>
            </a:r>
            <a:r>
              <a:rPr lang="en-US" b="1" dirty="0" err="1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venkata</a:t>
            </a:r>
            <a:r>
              <a:rPr lang="en-US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</a:t>
            </a:r>
            <a:r>
              <a:rPr lang="en-US" b="1" dirty="0" err="1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raman</a:t>
            </a:r>
            <a:endParaRPr lang="en-US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Physicist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 err="1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Thiruchirapalli</a:t>
            </a:r>
            <a:r>
              <a:rPr lang="en-US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– Tamil Nadu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Research on Raman Spectrum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Started the India Institute of Science – Bangalore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Awarded with Nobel prize for Physics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838200"/>
            <a:ext cx="3505200" cy="4957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074073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n>
                  <a:solidFill>
                    <a:schemeClr val="tx1"/>
                  </a:solidFill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Srinivasa</a:t>
            </a:r>
            <a:r>
              <a:rPr lang="en-US" b="1" dirty="0">
                <a:ln>
                  <a:solidFill>
                    <a:schemeClr val="tx1"/>
                  </a:solidFill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</a:t>
            </a:r>
            <a:r>
              <a:rPr lang="en-US" b="1" dirty="0" err="1">
                <a:ln>
                  <a:solidFill>
                    <a:schemeClr val="tx1"/>
                  </a:solidFill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Ramanujam</a:t>
            </a:r>
            <a:endParaRPr lang="en-US" b="1" dirty="0">
              <a:ln>
                <a:solidFill>
                  <a:schemeClr val="tx1"/>
                </a:solidFill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2438400"/>
            <a:ext cx="6672943" cy="4768850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Mathematician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Madras – Tamil Nadu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Remembered for his contributions in mathematics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Was able to compute 1Million digits of ∏ (Pi)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5" b="-440"/>
          <a:stretch/>
        </p:blipFill>
        <p:spPr>
          <a:xfrm>
            <a:off x="609600" y="1716088"/>
            <a:ext cx="4267200" cy="4221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549435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n>
                  <a:solidFill>
                    <a:schemeClr val="tx1"/>
                  </a:solidFill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Aishwarya</a:t>
            </a:r>
            <a:r>
              <a:rPr lang="en-US" b="1" dirty="0">
                <a:ln>
                  <a:solidFill>
                    <a:schemeClr val="tx1"/>
                  </a:solidFill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Rai </a:t>
            </a:r>
            <a:r>
              <a:rPr lang="en-US" b="1" dirty="0" err="1">
                <a:ln>
                  <a:solidFill>
                    <a:schemeClr val="tx1"/>
                  </a:solidFill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Bachchan</a:t>
            </a:r>
            <a:endParaRPr lang="en-US" b="1" dirty="0">
              <a:ln>
                <a:solidFill>
                  <a:schemeClr val="tx1"/>
                </a:solidFill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867400" cy="4351338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Bollywood Actor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Mangalore - Karnataka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Crowned Miss World 1994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Honored by the Indian Government – PADMA SRI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Termed as “ Most Beautiful woman in the World”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Appeared in Hollywood movies such as Pink Panther II, Bride and Prejudice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837401"/>
            <a:ext cx="3657600" cy="5339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760130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n>
                  <a:solidFill>
                    <a:schemeClr val="tx1"/>
                  </a:solidFill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A R Rahman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867400" y="1661658"/>
            <a:ext cx="6019800" cy="4486275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Allah </a:t>
            </a:r>
            <a:r>
              <a:rPr lang="en-US" b="1" dirty="0" err="1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Rakha</a:t>
            </a:r>
            <a:r>
              <a:rPr lang="en-US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Rahman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Musician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Chennai – Tamil Nadu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Winner of Oscars, Golden Globe Awards, Grammy Awards and many more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Most celebrated Musician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Also known as Mozart of Madras and Isai </a:t>
            </a:r>
            <a:r>
              <a:rPr lang="en-US" b="1" dirty="0" err="1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Puyal</a:t>
            </a:r>
            <a:endParaRPr lang="en-US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215696"/>
            <a:ext cx="5236210" cy="3378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302022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What comes to your mind when we say </a:t>
            </a:r>
            <a:r>
              <a:rPr lang="en-US" sz="4000" b="1" dirty="0">
                <a:ln>
                  <a:solidFill>
                    <a:schemeClr val="tx1"/>
                  </a:solidFill>
                </a:ln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INDIA</a:t>
            </a:r>
            <a:r>
              <a:rPr lang="en-US" sz="4000" b="1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?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35" b="5270"/>
          <a:stretch/>
        </p:blipFill>
        <p:spPr>
          <a:xfrm>
            <a:off x="3839053" y="1447800"/>
            <a:ext cx="4513893" cy="4649931"/>
          </a:xfrm>
        </p:spPr>
      </p:pic>
    </p:spTree>
    <p:extLst>
      <p:ext uri="{BB962C8B-B14F-4D97-AF65-F5344CB8AC3E}">
        <p14:creationId xmlns:p14="http://schemas.microsoft.com/office/powerpoint/2010/main" val="10832491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47800" y="2362200"/>
            <a:ext cx="9462848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adley Hand ITC" panose="03070402050302030203" pitchFamily="66" charset="0"/>
              </a:rPr>
              <a:t>WE HOPE YOU GUYS </a:t>
            </a:r>
          </a:p>
          <a:p>
            <a:pPr algn="ctr"/>
            <a:r>
              <a:rPr lang="en-US" sz="7200" b="1" cap="none" spc="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adley Hand ITC" panose="03070402050302030203" pitchFamily="66" charset="0"/>
              </a:rPr>
              <a:t>LIKED IT …!</a:t>
            </a:r>
          </a:p>
        </p:txBody>
      </p:sp>
    </p:spTree>
    <p:extLst>
      <p:ext uri="{BB962C8B-B14F-4D97-AF65-F5344CB8AC3E}">
        <p14:creationId xmlns:p14="http://schemas.microsoft.com/office/powerpoint/2010/main" val="30096850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40190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57421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7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990600"/>
            <a:ext cx="5338689" cy="5338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ln>
                  <a:solidFill>
                    <a:schemeClr val="tx1"/>
                  </a:solidFill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Our Country…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879145" y="1581907"/>
            <a:ext cx="6629400" cy="4805363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India (</a:t>
            </a:r>
            <a:r>
              <a:rPr lang="en-US" alt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Bharat</a:t>
            </a:r>
            <a:r>
              <a:rPr lang="en-US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Capital : New Delhi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Location : South Asia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Currency : Indian Rupees (INR)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29 states and 7 union territories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Languages : 23 constitutionally recognized official languages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Largest democracy in the world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One of the Oldest Civilizations : Indus valley, </a:t>
            </a:r>
            <a:r>
              <a:rPr lang="en-US" alt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Mohenjodharo</a:t>
            </a:r>
            <a:r>
              <a:rPr lang="en-US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and Harappa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7</a:t>
            </a:r>
            <a:r>
              <a:rPr lang="en-US" altLang="en-US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th</a:t>
            </a:r>
            <a:r>
              <a:rPr lang="en-US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largest country (by area)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2</a:t>
            </a:r>
            <a:r>
              <a:rPr lang="en-US" altLang="en-US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nd</a:t>
            </a:r>
            <a:r>
              <a:rPr lang="en-US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most Populated Country ( about 1.2 billion)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~1/3 US size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~3 time more people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Himalayas in North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Indian Ocean (S), Bay of Bengal (E) &amp; Arabic Sea (W)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Neighbors : Sri Lanka (S), Myanmar &amp; Bangladesh (E), Nepal, Bhutan, &amp; China (N), &amp; Pakistan &amp; Afghanistan (W)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7694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7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b="1" dirty="0">
                <a:ln>
                  <a:solidFill>
                    <a:schemeClr val="tx1"/>
                  </a:solidFill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A Few Facts …</a:t>
            </a:r>
            <a:endParaRPr lang="en-US" dirty="0">
              <a:ln>
                <a:solidFill>
                  <a:schemeClr val="tx1"/>
                </a:solidFill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9994" y="1325563"/>
            <a:ext cx="10515600" cy="4805363"/>
          </a:xfrm>
          <a:noFill/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Country so diverse in geography, culture, tradition and way of life.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Many spoken languages, 23 being official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Religious beliefs : Hinduism , Christianity, Islam, Jainism, Buddhism, Sikhism,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Jhatt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, Jewism.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Former colony of British, Gained independence on August 15</a:t>
            </a:r>
            <a:r>
              <a:rPr lang="en-US" sz="20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th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1947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World’s largest Democracy, Largest parliament and the longest Constitution.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Nation Symbols: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Flag : the tricolor flag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Animal : tiger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Bird : peacock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Flower : lotus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Fruit : mango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Mohandas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Karamchand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Gandhi (or)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Mahathma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Gandhi referred as Father of Nation.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Since there are too many region, languages and culture, we recognize regions North and South India.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2000" b="1" dirty="0">
              <a:latin typeface="Bradley Hand ITC" panose="03070402050302030203" pitchFamily="66" charset="0"/>
            </a:endParaRPr>
          </a:p>
          <a:p>
            <a:pPr>
              <a:buFont typeface="Wingdings" panose="05000000000000000000" pitchFamily="2" charset="2"/>
              <a:buChar char="q"/>
            </a:pP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-23161"/>
            <a:ext cx="6096000" cy="669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1521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7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90601" y="2205335"/>
            <a:ext cx="1059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Let’s take a closer look on…</a:t>
            </a:r>
          </a:p>
        </p:txBody>
      </p:sp>
      <p:sp>
        <p:nvSpPr>
          <p:cNvPr id="5" name="Rectangle 4"/>
          <p:cNvSpPr/>
          <p:nvPr/>
        </p:nvSpPr>
        <p:spPr>
          <a:xfrm>
            <a:off x="2304481" y="2667000"/>
            <a:ext cx="796404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cap="none" spc="0" dirty="0">
                <a:ln w="0">
                  <a:solidFill>
                    <a:schemeClr val="tx1"/>
                  </a:solidFill>
                </a:ln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adley Hand ITC" panose="03070402050302030203" pitchFamily="66" charset="0"/>
              </a:rPr>
              <a:t>SOUTH INDIA</a:t>
            </a:r>
          </a:p>
        </p:txBody>
      </p:sp>
    </p:spTree>
    <p:extLst>
      <p:ext uri="{BB962C8B-B14F-4D97-AF65-F5344CB8AC3E}">
        <p14:creationId xmlns:p14="http://schemas.microsoft.com/office/powerpoint/2010/main" val="24800932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7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" t="52221" r="32378" b="7778"/>
          <a:stretch/>
        </p:blipFill>
        <p:spPr>
          <a:xfrm>
            <a:off x="152400" y="1295400"/>
            <a:ext cx="5911850" cy="4343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6248400" y="1295400"/>
            <a:ext cx="57150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5 states : 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Andra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Pradesh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Karnataka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Kerala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Tamil Nadu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Telangana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And 3 Union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terrirories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: 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Pondicherry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Andaman &amp; Nicobar islands (bay of Bengal)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Lakshadweep islands (Arabian Sea)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Major cities :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Chennai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Bangalore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Hyderabad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Thiruvanathapuram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(or) Trivandrum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Vishakaptnam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Cochin (or) Kochi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06450" y="15240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ln>
                  <a:solidFill>
                    <a:schemeClr val="tx1"/>
                  </a:solidFill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Bradley Hand ITC" panose="03070402050302030203" pitchFamily="66" charset="0"/>
              </a:rPr>
              <a:t>Geography</a:t>
            </a:r>
          </a:p>
        </p:txBody>
      </p:sp>
    </p:spTree>
    <p:extLst>
      <p:ext uri="{BB962C8B-B14F-4D97-AF65-F5344CB8AC3E}">
        <p14:creationId xmlns:p14="http://schemas.microsoft.com/office/powerpoint/2010/main" val="36950296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2690</TotalTime>
  <Words>1781</Words>
  <Application>Microsoft Office PowerPoint</Application>
  <PresentationFormat>Custom</PresentationFormat>
  <Paragraphs>321</Paragraphs>
  <Slides>52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Office Theme</vt:lpstr>
      <vt:lpstr>PowerPoint Presentation</vt:lpstr>
      <vt:lpstr>PowerPoint Presentation</vt:lpstr>
      <vt:lpstr>WE WOULD LIKE TO SAY A FEW WORDS…</vt:lpstr>
      <vt:lpstr>A Little About Us…</vt:lpstr>
      <vt:lpstr>What comes to your mind when we say INDIA?</vt:lpstr>
      <vt:lpstr>Our Country…</vt:lpstr>
      <vt:lpstr>A Few Facts …</vt:lpstr>
      <vt:lpstr>PowerPoint Presentation</vt:lpstr>
      <vt:lpstr>Geography</vt:lpstr>
      <vt:lpstr>A few more facts…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LANGUAGES</vt:lpstr>
      <vt:lpstr>HISTORY</vt:lpstr>
      <vt:lpstr>ARCHITECTURE</vt:lpstr>
      <vt:lpstr>PowerPoint Presentation</vt:lpstr>
      <vt:lpstr>Brihadeeshwara temple</vt:lpstr>
      <vt:lpstr>Tirupathi temple</vt:lpstr>
      <vt:lpstr>Ananthapadmanabhaswamy temple</vt:lpstr>
      <vt:lpstr>Velakankanni church</vt:lpstr>
      <vt:lpstr>The Golden temple - Vellore</vt:lpstr>
      <vt:lpstr>PowerPoint Presentation</vt:lpstr>
      <vt:lpstr>PowerPoint Presentation</vt:lpstr>
      <vt:lpstr>PowerPoint Presentation</vt:lpstr>
      <vt:lpstr>PowerPoint Presentation</vt:lpstr>
      <vt:lpstr>DRESSING</vt:lpstr>
      <vt:lpstr>Talk about our obsession with 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Dr. A P J Abdul Kalam</vt:lpstr>
      <vt:lpstr>C V Raman</vt:lpstr>
      <vt:lpstr>Srinivasa Ramanujam</vt:lpstr>
      <vt:lpstr>Aishwarya Rai Bachchan</vt:lpstr>
      <vt:lpstr>A R Rahman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Deepshikha Balasubramanian</dc:creator>
  <cp:lastModifiedBy>Deepshikha</cp:lastModifiedBy>
  <cp:revision>224</cp:revision>
  <dcterms:created xsi:type="dcterms:W3CDTF">2006-08-16T00:00:00Z</dcterms:created>
  <dcterms:modified xsi:type="dcterms:W3CDTF">2016-09-05T21:44:26Z</dcterms:modified>
</cp:coreProperties>
</file>