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sldIdLst>
    <p:sldId id="261" r:id="rId2"/>
  </p:sldIdLst>
  <p:sldSz cx="36576000" cy="27432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943" autoAdjust="0"/>
  </p:normalViewPr>
  <p:slideViewPr>
    <p:cSldViewPr snapToGrid="0">
      <p:cViewPr>
        <p:scale>
          <a:sx n="50" d="100"/>
          <a:sy n="50" d="100"/>
        </p:scale>
        <p:origin x="4608" y="5304"/>
      </p:cViewPr>
      <p:guideLst>
        <p:guide orient="horz" pos="8640"/>
        <p:guide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smtClean="0"/>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ECE204-738D-448A-9D2A-381DEE154C95}"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0567-5D92-43FF-8AA3-8E8AF2E9A493}" type="slidenum">
              <a:rPr lang="en-US" smtClean="0"/>
              <a:t>‹#›</a:t>
            </a:fld>
            <a:endParaRPr lang="en-US"/>
          </a:p>
        </p:txBody>
      </p:sp>
    </p:spTree>
    <p:extLst>
      <p:ext uri="{BB962C8B-B14F-4D97-AF65-F5344CB8AC3E}">
        <p14:creationId xmlns:p14="http://schemas.microsoft.com/office/powerpoint/2010/main" val="143890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E204-738D-448A-9D2A-381DEE154C95}"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0567-5D92-43FF-8AA3-8E8AF2E9A493}" type="slidenum">
              <a:rPr lang="en-US" smtClean="0"/>
              <a:t>‹#›</a:t>
            </a:fld>
            <a:endParaRPr lang="en-US"/>
          </a:p>
        </p:txBody>
      </p:sp>
    </p:spTree>
    <p:extLst>
      <p:ext uri="{BB962C8B-B14F-4D97-AF65-F5344CB8AC3E}">
        <p14:creationId xmlns:p14="http://schemas.microsoft.com/office/powerpoint/2010/main" val="329122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E204-738D-448A-9D2A-381DEE154C95}"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0567-5D92-43FF-8AA3-8E8AF2E9A493}" type="slidenum">
              <a:rPr lang="en-US" smtClean="0"/>
              <a:t>‹#›</a:t>
            </a:fld>
            <a:endParaRPr lang="en-US"/>
          </a:p>
        </p:txBody>
      </p:sp>
    </p:spTree>
    <p:extLst>
      <p:ext uri="{BB962C8B-B14F-4D97-AF65-F5344CB8AC3E}">
        <p14:creationId xmlns:p14="http://schemas.microsoft.com/office/powerpoint/2010/main" val="2125983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Rectangle 6"/>
          <p:cNvSpPr/>
          <p:nvPr userDrawn="1"/>
        </p:nvSpPr>
        <p:spPr>
          <a:xfrm>
            <a:off x="0" y="2"/>
            <a:ext cx="36576000" cy="40259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44"/>
          </a:p>
        </p:txBody>
      </p:sp>
      <p:sp>
        <p:nvSpPr>
          <p:cNvPr id="2" name="Title 1"/>
          <p:cNvSpPr>
            <a:spLocks noGrp="1"/>
          </p:cNvSpPr>
          <p:nvPr>
            <p:ph type="ctrTitle"/>
          </p:nvPr>
        </p:nvSpPr>
        <p:spPr>
          <a:xfrm>
            <a:off x="0" y="2"/>
            <a:ext cx="36576000" cy="4025900"/>
          </a:xfrm>
        </p:spPr>
        <p:txBody>
          <a:bodyPr anchor="b"/>
          <a:lstStyle>
            <a:lvl1pPr algn="ctr">
              <a:defRPr sz="18000">
                <a:solidFill>
                  <a:schemeClr val="bg1"/>
                </a:solidFill>
              </a:defRPr>
            </a:lvl1pPr>
          </a:lstStyle>
          <a:p>
            <a:r>
              <a:rPr lang="en-US" dirty="0" smtClean="0"/>
              <a:t>Click to edit Master title style</a:t>
            </a:r>
            <a:endParaRPr lang="en-US" dirty="0"/>
          </a:p>
        </p:txBody>
      </p:sp>
      <p:sp>
        <p:nvSpPr>
          <p:cNvPr id="8" name="Rectangle 7"/>
          <p:cNvSpPr/>
          <p:nvPr userDrawn="1"/>
        </p:nvSpPr>
        <p:spPr>
          <a:xfrm>
            <a:off x="0" y="23406102"/>
            <a:ext cx="36576000" cy="40259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44"/>
          </a:p>
        </p:txBody>
      </p:sp>
      <p:sp>
        <p:nvSpPr>
          <p:cNvPr id="27" name="Text Placeholder 26"/>
          <p:cNvSpPr>
            <a:spLocks noGrp="1"/>
          </p:cNvSpPr>
          <p:nvPr>
            <p:ph type="body" sz="quarter" idx="12"/>
          </p:nvPr>
        </p:nvSpPr>
        <p:spPr>
          <a:xfrm>
            <a:off x="497138" y="13784872"/>
            <a:ext cx="10019565" cy="3479648"/>
          </a:xfrm>
        </p:spPr>
        <p:txBody>
          <a:bodyPr>
            <a:normAutofit/>
          </a:bodyPr>
          <a:lstStyle>
            <a:lvl1pPr marL="0" indent="0">
              <a:buNone/>
              <a:defRPr sz="9600"/>
            </a:lvl1pPr>
          </a:lstStyle>
          <a:p>
            <a:pPr lvl="0"/>
            <a:r>
              <a:rPr lang="en-US" dirty="0" smtClean="0"/>
              <a:t>Click to edit Master text styles</a:t>
            </a:r>
          </a:p>
        </p:txBody>
      </p:sp>
      <p:sp>
        <p:nvSpPr>
          <p:cNvPr id="30" name="Picture Placeholder 29"/>
          <p:cNvSpPr>
            <a:spLocks noGrp="1"/>
          </p:cNvSpPr>
          <p:nvPr>
            <p:ph type="pic" sz="quarter" idx="14"/>
          </p:nvPr>
        </p:nvSpPr>
        <p:spPr>
          <a:xfrm>
            <a:off x="22345869" y="14074020"/>
            <a:ext cx="13691292" cy="8896352"/>
          </a:xfrm>
        </p:spPr>
        <p:txBody>
          <a:bodyPr/>
          <a:lstStyle/>
          <a:p>
            <a:endParaRPr lang="en-US" dirty="0"/>
          </a:p>
        </p:txBody>
      </p:sp>
      <p:sp>
        <p:nvSpPr>
          <p:cNvPr id="32" name="Text Placeholder 26"/>
          <p:cNvSpPr>
            <a:spLocks noGrp="1"/>
          </p:cNvSpPr>
          <p:nvPr>
            <p:ph type="body" sz="quarter" idx="15"/>
          </p:nvPr>
        </p:nvSpPr>
        <p:spPr>
          <a:xfrm>
            <a:off x="11338559" y="4569412"/>
            <a:ext cx="10168131" cy="3371864"/>
          </a:xfrm>
        </p:spPr>
        <p:txBody>
          <a:bodyPr>
            <a:normAutofit/>
          </a:bodyPr>
          <a:lstStyle>
            <a:lvl1pPr marL="0" indent="0">
              <a:buNone/>
              <a:defRPr sz="9600"/>
            </a:lvl1pPr>
          </a:lstStyle>
          <a:p>
            <a:pPr lvl="0"/>
            <a:r>
              <a:rPr lang="en-US" dirty="0" smtClean="0"/>
              <a:t>Click to edit Master text styles</a:t>
            </a:r>
          </a:p>
        </p:txBody>
      </p:sp>
      <p:sp>
        <p:nvSpPr>
          <p:cNvPr id="34" name="Text Placeholder 26"/>
          <p:cNvSpPr>
            <a:spLocks noGrp="1"/>
          </p:cNvSpPr>
          <p:nvPr>
            <p:ph type="body" sz="quarter" idx="16"/>
          </p:nvPr>
        </p:nvSpPr>
        <p:spPr>
          <a:xfrm>
            <a:off x="22345871" y="4556540"/>
            <a:ext cx="13691289" cy="3384736"/>
          </a:xfrm>
        </p:spPr>
        <p:txBody>
          <a:bodyPr/>
          <a:lstStyle>
            <a:lvl1pPr marL="0" indent="0">
              <a:buNone/>
              <a:defRPr/>
            </a:lvl1pPr>
          </a:lstStyle>
          <a:p>
            <a:pPr lvl="0"/>
            <a:r>
              <a:rPr lang="en-US" dirty="0" smtClean="0"/>
              <a:t>Click to edit Master text styles</a:t>
            </a:r>
          </a:p>
        </p:txBody>
      </p:sp>
      <p:sp>
        <p:nvSpPr>
          <p:cNvPr id="35" name="Text Placeholder 3"/>
          <p:cNvSpPr>
            <a:spLocks noGrp="1"/>
          </p:cNvSpPr>
          <p:nvPr>
            <p:ph type="body" sz="half" idx="2"/>
          </p:nvPr>
        </p:nvSpPr>
        <p:spPr>
          <a:xfrm>
            <a:off x="499053" y="17700250"/>
            <a:ext cx="10017648" cy="5270124"/>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36" name="Text Placeholder 3"/>
          <p:cNvSpPr>
            <a:spLocks noGrp="1"/>
          </p:cNvSpPr>
          <p:nvPr>
            <p:ph type="body" sz="half" idx="17"/>
          </p:nvPr>
        </p:nvSpPr>
        <p:spPr>
          <a:xfrm>
            <a:off x="22345868" y="8377006"/>
            <a:ext cx="13691289" cy="4967796"/>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37" name="Text Placeholder 3"/>
          <p:cNvSpPr>
            <a:spLocks noGrp="1"/>
          </p:cNvSpPr>
          <p:nvPr>
            <p:ph type="body" sz="half" idx="18"/>
          </p:nvPr>
        </p:nvSpPr>
        <p:spPr>
          <a:xfrm>
            <a:off x="11338560" y="8377004"/>
            <a:ext cx="10168128" cy="14593368"/>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dirty="0" smtClean="0"/>
              <a:t>Click to edit Master text styles</a:t>
            </a:r>
          </a:p>
        </p:txBody>
      </p:sp>
      <p:sp>
        <p:nvSpPr>
          <p:cNvPr id="16" name="Picture Placeholder 29"/>
          <p:cNvSpPr>
            <a:spLocks noGrp="1"/>
          </p:cNvSpPr>
          <p:nvPr>
            <p:ph type="pic" sz="quarter" idx="19"/>
          </p:nvPr>
        </p:nvSpPr>
        <p:spPr>
          <a:xfrm>
            <a:off x="563805" y="4556540"/>
            <a:ext cx="9952896" cy="8896352"/>
          </a:xfrm>
        </p:spPr>
        <p:txBody>
          <a:bodyPr/>
          <a:lstStyle/>
          <a:p>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300" y="24422026"/>
            <a:ext cx="9262682" cy="1994049"/>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15674" y="21532843"/>
            <a:ext cx="10058420" cy="7772416"/>
          </a:xfrm>
          <a:prstGeom prst="rect">
            <a:avLst/>
          </a:prstGeom>
        </p:spPr>
      </p:pic>
    </p:spTree>
    <p:extLst>
      <p:ext uri="{BB962C8B-B14F-4D97-AF65-F5344CB8AC3E}">
        <p14:creationId xmlns:p14="http://schemas.microsoft.com/office/powerpoint/2010/main" val="293865599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E204-738D-448A-9D2A-381DEE154C95}"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0567-5D92-43FF-8AA3-8E8AF2E9A493}" type="slidenum">
              <a:rPr lang="en-US" smtClean="0"/>
              <a:t>‹#›</a:t>
            </a:fld>
            <a:endParaRPr lang="en-US"/>
          </a:p>
        </p:txBody>
      </p:sp>
    </p:spTree>
    <p:extLst>
      <p:ext uri="{BB962C8B-B14F-4D97-AF65-F5344CB8AC3E}">
        <p14:creationId xmlns:p14="http://schemas.microsoft.com/office/powerpoint/2010/main" val="13133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smtClean="0"/>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CE204-738D-448A-9D2A-381DEE154C95}"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0567-5D92-43FF-8AA3-8E8AF2E9A493}" type="slidenum">
              <a:rPr lang="en-US" smtClean="0"/>
              <a:t>‹#›</a:t>
            </a:fld>
            <a:endParaRPr lang="en-US"/>
          </a:p>
        </p:txBody>
      </p:sp>
    </p:spTree>
    <p:extLst>
      <p:ext uri="{BB962C8B-B14F-4D97-AF65-F5344CB8AC3E}">
        <p14:creationId xmlns:p14="http://schemas.microsoft.com/office/powerpoint/2010/main" val="109200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ECE204-738D-448A-9D2A-381DEE154C95}" type="datetimeFigureOut">
              <a:rPr lang="en-US" smtClean="0"/>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B0567-5D92-43FF-8AA3-8E8AF2E9A493}" type="slidenum">
              <a:rPr lang="en-US" smtClean="0"/>
              <a:t>‹#›</a:t>
            </a:fld>
            <a:endParaRPr lang="en-US"/>
          </a:p>
        </p:txBody>
      </p:sp>
    </p:spTree>
    <p:extLst>
      <p:ext uri="{BB962C8B-B14F-4D97-AF65-F5344CB8AC3E}">
        <p14:creationId xmlns:p14="http://schemas.microsoft.com/office/powerpoint/2010/main" val="123977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ECE204-738D-448A-9D2A-381DEE154C95}" type="datetimeFigureOut">
              <a:rPr lang="en-US" smtClean="0"/>
              <a:t>4/2/15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B0567-5D92-43FF-8AA3-8E8AF2E9A493}" type="slidenum">
              <a:rPr lang="en-US" smtClean="0"/>
              <a:t>‹#›</a:t>
            </a:fld>
            <a:endParaRPr lang="en-US"/>
          </a:p>
        </p:txBody>
      </p:sp>
    </p:spTree>
    <p:extLst>
      <p:ext uri="{BB962C8B-B14F-4D97-AF65-F5344CB8AC3E}">
        <p14:creationId xmlns:p14="http://schemas.microsoft.com/office/powerpoint/2010/main" val="38696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ECE204-738D-448A-9D2A-381DEE154C95}" type="datetimeFigureOut">
              <a:rPr lang="en-US" smtClean="0"/>
              <a:t>4/2/15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B0567-5D92-43FF-8AA3-8E8AF2E9A493}" type="slidenum">
              <a:rPr lang="en-US" smtClean="0"/>
              <a:t>‹#›</a:t>
            </a:fld>
            <a:endParaRPr lang="en-US"/>
          </a:p>
        </p:txBody>
      </p:sp>
    </p:spTree>
    <p:extLst>
      <p:ext uri="{BB962C8B-B14F-4D97-AF65-F5344CB8AC3E}">
        <p14:creationId xmlns:p14="http://schemas.microsoft.com/office/powerpoint/2010/main" val="212406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CE204-738D-448A-9D2A-381DEE154C95}" type="datetimeFigureOut">
              <a:rPr lang="en-US" smtClean="0"/>
              <a:t>4/2/15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B0567-5D92-43FF-8AA3-8E8AF2E9A493}" type="slidenum">
              <a:rPr lang="en-US" smtClean="0"/>
              <a:t>‹#›</a:t>
            </a:fld>
            <a:endParaRPr lang="en-US"/>
          </a:p>
        </p:txBody>
      </p:sp>
    </p:spTree>
    <p:extLst>
      <p:ext uri="{BB962C8B-B14F-4D97-AF65-F5344CB8AC3E}">
        <p14:creationId xmlns:p14="http://schemas.microsoft.com/office/powerpoint/2010/main" val="3007219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CE204-738D-448A-9D2A-381DEE154C95}" type="datetimeFigureOut">
              <a:rPr lang="en-US" smtClean="0"/>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B0567-5D92-43FF-8AA3-8E8AF2E9A493}" type="slidenum">
              <a:rPr lang="en-US" smtClean="0"/>
              <a:t>‹#›</a:t>
            </a:fld>
            <a:endParaRPr lang="en-US"/>
          </a:p>
        </p:txBody>
      </p:sp>
    </p:spTree>
    <p:extLst>
      <p:ext uri="{BB962C8B-B14F-4D97-AF65-F5344CB8AC3E}">
        <p14:creationId xmlns:p14="http://schemas.microsoft.com/office/powerpoint/2010/main" val="67709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CE204-738D-448A-9D2A-381DEE154C95}" type="datetimeFigureOut">
              <a:rPr lang="en-US" smtClean="0"/>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B0567-5D92-43FF-8AA3-8E8AF2E9A493}" type="slidenum">
              <a:rPr lang="en-US" smtClean="0"/>
              <a:t>‹#›</a:t>
            </a:fld>
            <a:endParaRPr lang="en-US"/>
          </a:p>
        </p:txBody>
      </p:sp>
    </p:spTree>
    <p:extLst>
      <p:ext uri="{BB962C8B-B14F-4D97-AF65-F5344CB8AC3E}">
        <p14:creationId xmlns:p14="http://schemas.microsoft.com/office/powerpoint/2010/main" val="36541629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1DECE204-738D-448A-9D2A-381DEE154C95}" type="datetimeFigureOut">
              <a:rPr lang="en-US" smtClean="0"/>
              <a:t>4/2/15</a:t>
            </a:fld>
            <a:endParaRPr lang="en-US"/>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E85B0567-5D92-43FF-8AA3-8E8AF2E9A493}" type="slidenum">
              <a:rPr lang="en-US" smtClean="0"/>
              <a:t>‹#›</a:t>
            </a:fld>
            <a:endParaRPr lang="en-US"/>
          </a:p>
        </p:txBody>
      </p:sp>
    </p:spTree>
    <p:extLst>
      <p:ext uri="{BB962C8B-B14F-4D97-AF65-F5344CB8AC3E}">
        <p14:creationId xmlns:p14="http://schemas.microsoft.com/office/powerpoint/2010/main" val="283087133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8" r:id="rId12"/>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emf"/><Relationship Id="rId12" Type="http://schemas.openxmlformats.org/officeDocument/2006/relationships/image" Target="../media/image9.jpeg"/><Relationship Id="rId13" Type="http://schemas.openxmlformats.org/officeDocument/2006/relationships/image" Target="../media/image10.jpeg"/><Relationship Id="rId14" Type="http://schemas.openxmlformats.org/officeDocument/2006/relationships/image" Target="../media/image11.jpeg"/><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3.png"/><Relationship Id="rId6" Type="http://schemas.openxmlformats.org/officeDocument/2006/relationships/image" Target="../media/image5.JP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package" Target="../embeddings/Microsoft_Word_Document2.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p:cNvGraphicFramePr>
            <a:graphicFrameLocks noChangeAspect="1"/>
          </p:cNvGraphicFramePr>
          <p:nvPr>
            <p:extLst>
              <p:ext uri="{D42A27DB-BD31-4B8C-83A1-F6EECF244321}">
                <p14:modId xmlns:p14="http://schemas.microsoft.com/office/powerpoint/2010/main" val="2421688964"/>
              </p:ext>
            </p:extLst>
          </p:nvPr>
        </p:nvGraphicFramePr>
        <p:xfrm>
          <a:off x="22844604" y="11882823"/>
          <a:ext cx="10823011" cy="4859619"/>
        </p:xfrm>
        <a:graphic>
          <a:graphicData uri="http://schemas.openxmlformats.org/presentationml/2006/ole">
            <mc:AlternateContent xmlns:mc="http://schemas.openxmlformats.org/markup-compatibility/2006">
              <mc:Choice xmlns:v="urn:schemas-microsoft-com:vml" Requires="v">
                <p:oleObj spid="_x0000_s1059" name="Document" r:id="rId4" imgW="5626100" imgH="1524000" progId="Word.Document.12">
                  <p:embed/>
                </p:oleObj>
              </mc:Choice>
              <mc:Fallback>
                <p:oleObj name="Document" r:id="rId4" imgW="5626100" imgH="1524000" progId="Word.Document.12">
                  <p:embed/>
                  <p:pic>
                    <p:nvPicPr>
                      <p:cNvPr id="0" name=""/>
                      <p:cNvPicPr/>
                      <p:nvPr/>
                    </p:nvPicPr>
                    <p:blipFill>
                      <a:blip r:embed="rId5"/>
                      <a:stretch>
                        <a:fillRect/>
                      </a:stretch>
                    </p:blipFill>
                    <p:spPr>
                      <a:xfrm>
                        <a:off x="22844604" y="11882823"/>
                        <a:ext cx="10823011" cy="4859619"/>
                      </a:xfrm>
                      <a:prstGeom prst="rect">
                        <a:avLst/>
                      </a:prstGeom>
                    </p:spPr>
                  </p:pic>
                </p:oleObj>
              </mc:Fallback>
            </mc:AlternateContent>
          </a:graphicData>
        </a:graphic>
      </p:graphicFrame>
      <p:sp>
        <p:nvSpPr>
          <p:cNvPr id="2" name="Title 1"/>
          <p:cNvSpPr>
            <a:spLocks noGrp="1"/>
          </p:cNvSpPr>
          <p:nvPr>
            <p:ph type="ctrTitle"/>
          </p:nvPr>
        </p:nvSpPr>
        <p:spPr/>
        <p:txBody>
          <a:bodyPr>
            <a:normAutofit fontScale="90000"/>
          </a:bodyPr>
          <a:lstStyle/>
          <a:p>
            <a:r>
              <a:rPr lang="en-US" dirty="0" smtClean="0"/>
              <a:t>Spirit of Health-School of Nursing</a:t>
            </a:r>
            <a:r>
              <a:rPr lang="en-US" dirty="0"/>
              <a:t/>
            </a:r>
            <a:br>
              <a:rPr lang="en-US" dirty="0"/>
            </a:br>
            <a:r>
              <a:rPr lang="en-US" sz="10700" dirty="0" smtClean="0"/>
              <a:t>Presented by Kathleen </a:t>
            </a:r>
            <a:r>
              <a:rPr lang="en-US" sz="10700" dirty="0" err="1" smtClean="0"/>
              <a:t>Rindahl</a:t>
            </a:r>
            <a:r>
              <a:rPr lang="en-US" sz="10700" dirty="0" smtClean="0"/>
              <a:t>, RN, DNP, FNP-C</a:t>
            </a:r>
            <a:endParaRPr lang="en-US" sz="10700" dirty="0"/>
          </a:p>
        </p:txBody>
      </p:sp>
      <p:sp>
        <p:nvSpPr>
          <p:cNvPr id="5" name="Text Placeholder 4"/>
          <p:cNvSpPr>
            <a:spLocks noGrp="1"/>
          </p:cNvSpPr>
          <p:nvPr>
            <p:ph type="body" sz="quarter" idx="15"/>
          </p:nvPr>
        </p:nvSpPr>
        <p:spPr>
          <a:xfrm>
            <a:off x="10455741" y="4624635"/>
            <a:ext cx="12237699" cy="1196388"/>
          </a:xfrm>
          <a:solidFill>
            <a:schemeClr val="accent1">
              <a:lumMod val="40000"/>
              <a:lumOff val="60000"/>
            </a:schemeClr>
          </a:solidFill>
          <a:ln>
            <a:solidFill>
              <a:schemeClr val="accent1"/>
            </a:solidFill>
          </a:ln>
        </p:spPr>
        <p:txBody>
          <a:bodyPr/>
          <a:lstStyle/>
          <a:p>
            <a:r>
              <a:rPr lang="en-US" sz="7200" dirty="0" smtClean="0"/>
              <a:t>13 Clinic Days = 192 Client Visits</a:t>
            </a:r>
          </a:p>
          <a:p>
            <a:endParaRPr lang="en-US" dirty="0"/>
          </a:p>
        </p:txBody>
      </p:sp>
      <p:sp>
        <p:nvSpPr>
          <p:cNvPr id="6" name="Text Placeholder 5"/>
          <p:cNvSpPr>
            <a:spLocks noGrp="1"/>
          </p:cNvSpPr>
          <p:nvPr>
            <p:ph type="body" sz="quarter" idx="16"/>
          </p:nvPr>
        </p:nvSpPr>
        <p:spPr>
          <a:xfrm>
            <a:off x="22345871" y="4595024"/>
            <a:ext cx="13691289" cy="3384736"/>
          </a:xfrm>
        </p:spPr>
        <p:txBody>
          <a:bodyPr>
            <a:normAutofit/>
          </a:bodyPr>
          <a:lstStyle/>
          <a:p>
            <a:r>
              <a:rPr lang="en-US" sz="9600" dirty="0"/>
              <a:t> </a:t>
            </a:r>
          </a:p>
          <a:p>
            <a:endParaRPr lang="en-US" sz="3200" dirty="0" smtClean="0"/>
          </a:p>
        </p:txBody>
      </p:sp>
      <p:sp>
        <p:nvSpPr>
          <p:cNvPr id="7" name="Text Placeholder 6"/>
          <p:cNvSpPr>
            <a:spLocks noGrp="1"/>
          </p:cNvSpPr>
          <p:nvPr>
            <p:ph type="body" sz="half" idx="2"/>
          </p:nvPr>
        </p:nvSpPr>
        <p:spPr>
          <a:xfrm>
            <a:off x="551105" y="13875662"/>
            <a:ext cx="10208814" cy="9390738"/>
          </a:xfrm>
        </p:spPr>
        <p:txBody>
          <a:bodyPr>
            <a:normAutofit fontScale="40000" lnSpcReduction="20000"/>
          </a:bodyPr>
          <a:lstStyle/>
          <a:p>
            <a:pPr lvl="0"/>
            <a:r>
              <a:rPr lang="en-US" sz="9000" b="1" dirty="0" smtClean="0"/>
              <a:t>Background</a:t>
            </a:r>
            <a:r>
              <a:rPr lang="en-US" sz="9000" dirty="0" smtClean="0"/>
              <a:t>:</a:t>
            </a:r>
          </a:p>
          <a:p>
            <a:r>
              <a:rPr lang="en-US" sz="5900" b="1" i="1" dirty="0" smtClean="0"/>
              <a:t>Spirit </a:t>
            </a:r>
            <a:r>
              <a:rPr lang="en-US" sz="5900" b="1" i="1" dirty="0"/>
              <a:t>of </a:t>
            </a:r>
            <a:r>
              <a:rPr lang="en-US" sz="5900" b="1" i="1" dirty="0" smtClean="0"/>
              <a:t>Woman</a:t>
            </a:r>
            <a:r>
              <a:rPr lang="en-US" sz="5900" i="1" dirty="0" smtClean="0"/>
              <a:t>, </a:t>
            </a:r>
            <a:r>
              <a:rPr lang="en-US" sz="5900" dirty="0" smtClean="0"/>
              <a:t>located in an underserved area of Fresno, provides residential </a:t>
            </a:r>
            <a:r>
              <a:rPr lang="en-US" sz="5900" dirty="0"/>
              <a:t>treatment </a:t>
            </a:r>
            <a:r>
              <a:rPr lang="en-US" sz="5900" dirty="0" smtClean="0"/>
              <a:t>programs </a:t>
            </a:r>
            <a:r>
              <a:rPr lang="en-US" sz="5900" dirty="0"/>
              <a:t>for pregnant and parenting women in need of substance abuse </a:t>
            </a:r>
            <a:r>
              <a:rPr lang="en-US" sz="5900" dirty="0" smtClean="0"/>
              <a:t>intervention.  Services </a:t>
            </a:r>
            <a:r>
              <a:rPr lang="en-US" sz="5900" dirty="0"/>
              <a:t>for as many as 70 women and 105 children can be provided, making it one of the primary residential substance abuse treatment facilities for </a:t>
            </a:r>
            <a:r>
              <a:rPr lang="en-US" sz="5900" dirty="0" smtClean="0"/>
              <a:t>women with </a:t>
            </a:r>
            <a:r>
              <a:rPr lang="en-US" sz="5900" dirty="0"/>
              <a:t>children in Fresno </a:t>
            </a:r>
            <a:r>
              <a:rPr lang="en-US" sz="5900" dirty="0" smtClean="0"/>
              <a:t>County. Those </a:t>
            </a:r>
            <a:r>
              <a:rPr lang="en-US" sz="5900" dirty="0"/>
              <a:t>at Spirit of Women have limited access to health care, even if they do have some type of health coverage. </a:t>
            </a:r>
          </a:p>
          <a:p>
            <a:r>
              <a:rPr lang="en-US" sz="5900" b="1" dirty="0" smtClean="0"/>
              <a:t>Transportation: </a:t>
            </a:r>
            <a:r>
              <a:rPr lang="en-US" sz="5900" dirty="0"/>
              <a:t> </a:t>
            </a:r>
            <a:r>
              <a:rPr lang="en-US" sz="5900" dirty="0" smtClean="0"/>
              <a:t>Women </a:t>
            </a:r>
            <a:r>
              <a:rPr lang="en-US" sz="5900" dirty="0"/>
              <a:t>are assigned by the court to the facility and cannot leave unless escorted by a staff </a:t>
            </a:r>
            <a:r>
              <a:rPr lang="en-US" sz="5900" dirty="0" smtClean="0"/>
              <a:t>member</a:t>
            </a:r>
            <a:r>
              <a:rPr lang="en-US" sz="5900" dirty="0"/>
              <a:t>,</a:t>
            </a:r>
            <a:r>
              <a:rPr lang="en-US" sz="5900" dirty="0" smtClean="0"/>
              <a:t> </a:t>
            </a:r>
            <a:r>
              <a:rPr lang="en-US" sz="5900" dirty="0"/>
              <a:t>which prevents clients attending routine MD appointments that are not medically necessary. </a:t>
            </a:r>
            <a:endParaRPr lang="en-US" sz="5900" dirty="0" smtClean="0"/>
          </a:p>
          <a:p>
            <a:r>
              <a:rPr lang="en-US" sz="5900" b="1" dirty="0" smtClean="0"/>
              <a:t>Trust: </a:t>
            </a:r>
            <a:r>
              <a:rPr lang="en-US" sz="5900" dirty="0" smtClean="0"/>
              <a:t>95% of </a:t>
            </a:r>
            <a:r>
              <a:rPr lang="en-US" sz="5900" dirty="0"/>
              <a:t>the women  have been physically and/or sexually abused, as early as three years old, which </a:t>
            </a:r>
            <a:r>
              <a:rPr lang="en-US" sz="5900" dirty="0" smtClean="0"/>
              <a:t>results in them </a:t>
            </a:r>
            <a:r>
              <a:rPr lang="en-US" sz="5900" dirty="0"/>
              <a:t>having trust </a:t>
            </a:r>
            <a:r>
              <a:rPr lang="en-US" sz="5900" dirty="0" smtClean="0"/>
              <a:t>issues especially towards those </a:t>
            </a:r>
            <a:r>
              <a:rPr lang="en-US" sz="5900" dirty="0"/>
              <a:t>they do not </a:t>
            </a:r>
            <a:r>
              <a:rPr lang="en-US" sz="5900" dirty="0" smtClean="0"/>
              <a:t>know, </a:t>
            </a:r>
            <a:r>
              <a:rPr lang="en-US" sz="5900" dirty="0"/>
              <a:t>s</a:t>
            </a:r>
            <a:r>
              <a:rPr lang="en-US" sz="5900" dirty="0" smtClean="0"/>
              <a:t>o </a:t>
            </a:r>
            <a:r>
              <a:rPr lang="en-US" sz="5900" dirty="0"/>
              <a:t>many </a:t>
            </a:r>
            <a:r>
              <a:rPr lang="en-US" sz="5900" dirty="0" smtClean="0"/>
              <a:t>do </a:t>
            </a:r>
            <a:r>
              <a:rPr lang="en-US" sz="5900" dirty="0"/>
              <a:t>not seek health care for this reason alone. </a:t>
            </a:r>
            <a:r>
              <a:rPr lang="en-US" sz="5900" dirty="0" smtClean="0"/>
              <a:t> </a:t>
            </a:r>
          </a:p>
          <a:p>
            <a:r>
              <a:rPr lang="en-US" sz="5900" b="1" dirty="0" smtClean="0"/>
              <a:t>Health </a:t>
            </a:r>
            <a:r>
              <a:rPr lang="en-US" sz="5900" b="1" dirty="0"/>
              <a:t>concerns</a:t>
            </a:r>
            <a:r>
              <a:rPr lang="en-US" sz="5900" dirty="0" smtClean="0"/>
              <a:t>: Hepatitis</a:t>
            </a:r>
            <a:r>
              <a:rPr lang="en-US" sz="5900" dirty="0"/>
              <a:t>, HIV infections, sexual transmitted diseases, as well as mental health disparities</a:t>
            </a:r>
            <a:r>
              <a:rPr lang="en-US" sz="5900" dirty="0" smtClean="0"/>
              <a:t>. </a:t>
            </a:r>
            <a:r>
              <a:rPr lang="en-US" sz="5900" dirty="0"/>
              <a:t>In addition: poor nutrition, dental caries, vision problems, and lack of preventive healthcare for </a:t>
            </a:r>
            <a:r>
              <a:rPr lang="en-US" sz="5900" dirty="0" smtClean="0"/>
              <a:t>other </a:t>
            </a:r>
            <a:r>
              <a:rPr lang="en-US" sz="5900" dirty="0"/>
              <a:t>and child. </a:t>
            </a:r>
            <a:r>
              <a:rPr lang="en-US" sz="5900" dirty="0" smtClean="0"/>
              <a:t>Many </a:t>
            </a:r>
            <a:r>
              <a:rPr lang="en-US" sz="5900" dirty="0"/>
              <a:t>of the children are under immunized and </a:t>
            </a:r>
            <a:r>
              <a:rPr lang="en-US" sz="5900" dirty="0" smtClean="0"/>
              <a:t>are in need of routine </a:t>
            </a:r>
            <a:r>
              <a:rPr lang="en-US" sz="5900" dirty="0"/>
              <a:t>physicals, putting them at risk for preventable </a:t>
            </a:r>
            <a:r>
              <a:rPr lang="en-US" sz="5900" dirty="0" smtClean="0"/>
              <a:t>diseases. Previous </a:t>
            </a:r>
            <a:r>
              <a:rPr lang="en-US" sz="5900" dirty="0"/>
              <a:t>access to care for these clients </a:t>
            </a:r>
            <a:r>
              <a:rPr lang="en-US" sz="5900" dirty="0" smtClean="0"/>
              <a:t>has </a:t>
            </a:r>
            <a:r>
              <a:rPr lang="en-US" sz="5900" dirty="0"/>
              <a:t>typically been emergency rooms for acute </a:t>
            </a:r>
            <a:r>
              <a:rPr lang="en-US" sz="5900" dirty="0" smtClean="0"/>
              <a:t>illnesses</a:t>
            </a:r>
            <a:endParaRPr lang="en-US" sz="5900" dirty="0"/>
          </a:p>
          <a:p>
            <a:r>
              <a:rPr lang="en-US" sz="5900" b="1" i="1" dirty="0" smtClean="0"/>
              <a:t>Spirit of Health</a:t>
            </a:r>
            <a:r>
              <a:rPr lang="en-US" sz="5900" b="1" dirty="0" smtClean="0"/>
              <a:t>, </a:t>
            </a:r>
            <a:r>
              <a:rPr lang="en-US" sz="5900" dirty="0" smtClean="0"/>
              <a:t>increases </a:t>
            </a:r>
            <a:r>
              <a:rPr lang="en-US" sz="5900" dirty="0"/>
              <a:t>access to care for this vulnerable population and </a:t>
            </a:r>
            <a:r>
              <a:rPr lang="en-US" sz="5900" dirty="0" smtClean="0"/>
              <a:t>serves </a:t>
            </a:r>
            <a:r>
              <a:rPr lang="en-US" sz="5900" dirty="0"/>
              <a:t>to decrease the number of Emergency Room visits made by clients at SOW</a:t>
            </a:r>
            <a:r>
              <a:rPr lang="en-US" sz="5900" dirty="0" smtClean="0"/>
              <a:t>. The clinic allows the women and children to receive timely medical care and attention, free of cost.</a:t>
            </a:r>
          </a:p>
        </p:txBody>
      </p:sp>
      <p:sp>
        <p:nvSpPr>
          <p:cNvPr id="8" name="Text Placeholder 7"/>
          <p:cNvSpPr>
            <a:spLocks noGrp="1"/>
          </p:cNvSpPr>
          <p:nvPr>
            <p:ph type="body" sz="half" idx="17"/>
          </p:nvPr>
        </p:nvSpPr>
        <p:spPr>
          <a:xfrm>
            <a:off x="22867482" y="10337801"/>
            <a:ext cx="13032440" cy="96520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lnSpc>
                <a:spcPct val="120000"/>
              </a:lnSpc>
            </a:pPr>
            <a:r>
              <a:rPr lang="en-US" sz="3600" b="1" dirty="0" smtClean="0"/>
              <a:t>     </a:t>
            </a:r>
            <a:r>
              <a:rPr lang="en-US" sz="9000" b="1" dirty="0" smtClean="0"/>
              <a:t>  Current Outcomes:</a:t>
            </a:r>
            <a:r>
              <a:rPr lang="en-US" sz="9000" dirty="0"/>
              <a:t> </a:t>
            </a:r>
          </a:p>
          <a:p>
            <a:endParaRPr lang="en-US" dirty="0"/>
          </a:p>
        </p:txBody>
      </p:sp>
      <p:sp>
        <p:nvSpPr>
          <p:cNvPr id="9" name="Text Placeholder 8"/>
          <p:cNvSpPr>
            <a:spLocks noGrp="1"/>
          </p:cNvSpPr>
          <p:nvPr>
            <p:ph type="body" sz="half" idx="18"/>
          </p:nvPr>
        </p:nvSpPr>
        <p:spPr>
          <a:xfrm>
            <a:off x="11410131" y="6371185"/>
            <a:ext cx="10419202" cy="10424914"/>
          </a:xfrm>
        </p:spPr>
        <p:txBody>
          <a:bodyPr>
            <a:normAutofit/>
          </a:bodyPr>
          <a:lstStyle/>
          <a:p>
            <a:r>
              <a:rPr lang="en-US" sz="3600" b="1" dirty="0" smtClean="0"/>
              <a:t>Purpose</a:t>
            </a:r>
            <a:r>
              <a:rPr lang="en-US" sz="3900" dirty="0" smtClean="0"/>
              <a:t>:</a:t>
            </a:r>
          </a:p>
          <a:p>
            <a:pPr>
              <a:spcBef>
                <a:spcPts val="2200"/>
              </a:spcBef>
            </a:pPr>
            <a:r>
              <a:rPr lang="en-US" sz="2400" dirty="0" smtClean="0"/>
              <a:t>To provide ongoing weekly health services for primary and secondary preventative health care. Tertiary health care needs are discussed with supervising MD and referred to appropriate community health services.  Services provided by Fresno State University School of Nursing.</a:t>
            </a:r>
          </a:p>
          <a:p>
            <a:pPr>
              <a:lnSpc>
                <a:spcPct val="110000"/>
              </a:lnSpc>
              <a:spcBef>
                <a:spcPts val="0"/>
              </a:spcBef>
            </a:pPr>
            <a:r>
              <a:rPr lang="en-US" sz="2400" b="1" i="1" dirty="0" smtClean="0"/>
              <a:t>Nurse Practitioner Students</a:t>
            </a:r>
            <a:r>
              <a:rPr lang="en-US" sz="2400" dirty="0" smtClean="0"/>
              <a:t>:  Primary, Secondary &amp; Tertiary</a:t>
            </a:r>
          </a:p>
          <a:p>
            <a:pPr>
              <a:lnSpc>
                <a:spcPct val="110000"/>
              </a:lnSpc>
              <a:spcBef>
                <a:spcPts val="0"/>
              </a:spcBef>
            </a:pPr>
            <a:r>
              <a:rPr lang="en-US" sz="2400" b="1" i="1" dirty="0" smtClean="0"/>
              <a:t>Masters Level Nursing Students</a:t>
            </a:r>
          </a:p>
          <a:p>
            <a:pPr>
              <a:lnSpc>
                <a:spcPct val="110000"/>
              </a:lnSpc>
              <a:spcBef>
                <a:spcPts val="0"/>
              </a:spcBef>
            </a:pPr>
            <a:r>
              <a:rPr lang="en-US" sz="2400" b="1" i="1" dirty="0" smtClean="0"/>
              <a:t>Baccalaureate Nursing students</a:t>
            </a:r>
            <a:r>
              <a:rPr lang="en-US" sz="2400" b="1" dirty="0" smtClean="0"/>
              <a:t>:</a:t>
            </a:r>
            <a:r>
              <a:rPr lang="en-US" sz="2400" b="1" dirty="0"/>
              <a:t> </a:t>
            </a:r>
            <a:r>
              <a:rPr lang="en-US" sz="2400" dirty="0" smtClean="0"/>
              <a:t>Senior Focus &amp; Community Health </a:t>
            </a:r>
          </a:p>
          <a:p>
            <a:pPr>
              <a:lnSpc>
                <a:spcPct val="110000"/>
              </a:lnSpc>
              <a:spcBef>
                <a:spcPts val="0"/>
              </a:spcBef>
            </a:pPr>
            <a:endParaRPr lang="en-US" sz="2400" dirty="0" smtClean="0"/>
          </a:p>
          <a:p>
            <a:pPr>
              <a:lnSpc>
                <a:spcPct val="110000"/>
              </a:lnSpc>
              <a:spcBef>
                <a:spcPts val="0"/>
              </a:spcBef>
            </a:pPr>
            <a:endParaRPr lang="en-US" sz="2400" b="1" dirty="0" smtClean="0"/>
          </a:p>
          <a:p>
            <a:pPr>
              <a:lnSpc>
                <a:spcPct val="110000"/>
              </a:lnSpc>
              <a:spcBef>
                <a:spcPts val="0"/>
              </a:spcBef>
            </a:pPr>
            <a:r>
              <a:rPr lang="en-US" sz="3600" b="1" dirty="0" smtClean="0"/>
              <a:t>Interdisciplinary Collaboration: </a:t>
            </a:r>
            <a:r>
              <a:rPr lang="en-US" sz="2400" dirty="0" smtClean="0"/>
              <a:t>is imperative to meet the many health care needs of the women participating in the recovery program. </a:t>
            </a:r>
          </a:p>
          <a:p>
            <a:pPr>
              <a:lnSpc>
                <a:spcPct val="110000"/>
              </a:lnSpc>
              <a:spcBef>
                <a:spcPts val="0"/>
              </a:spcBef>
            </a:pPr>
            <a:r>
              <a:rPr lang="en-US" sz="2400" b="1" i="1" dirty="0" smtClean="0"/>
              <a:t>Dietary &amp; Nutritional Assessments</a:t>
            </a:r>
            <a:r>
              <a:rPr lang="en-US" sz="2400" b="1" dirty="0" smtClean="0"/>
              <a:t>: </a:t>
            </a:r>
            <a:r>
              <a:rPr lang="en-US" sz="2400" dirty="0" smtClean="0"/>
              <a:t>Fresno State Department of Food Science and Nutrition.</a:t>
            </a:r>
          </a:p>
          <a:p>
            <a:pPr>
              <a:lnSpc>
                <a:spcPct val="110000"/>
              </a:lnSpc>
              <a:spcBef>
                <a:spcPts val="0"/>
              </a:spcBef>
            </a:pPr>
            <a:r>
              <a:rPr lang="en-US" sz="2400" b="1" i="1" dirty="0" smtClean="0"/>
              <a:t>Mental </a:t>
            </a:r>
            <a:r>
              <a:rPr lang="en-US" sz="2400" b="1" i="1" dirty="0"/>
              <a:t>Health &amp;</a:t>
            </a:r>
            <a:r>
              <a:rPr lang="en-US" sz="2400" b="1" i="1" dirty="0" smtClean="0"/>
              <a:t> Drug </a:t>
            </a:r>
            <a:r>
              <a:rPr lang="en-US" sz="2400" b="1" i="1" dirty="0"/>
              <a:t>R</a:t>
            </a:r>
            <a:r>
              <a:rPr lang="en-US" sz="2400" b="1" i="1" dirty="0" smtClean="0"/>
              <a:t>ehabilitation Services</a:t>
            </a:r>
            <a:r>
              <a:rPr lang="en-US" sz="2400" b="1" dirty="0" smtClean="0"/>
              <a:t>: </a:t>
            </a:r>
            <a:r>
              <a:rPr lang="en-US" sz="2400" dirty="0" smtClean="0"/>
              <a:t>Fresno </a:t>
            </a:r>
            <a:r>
              <a:rPr lang="en-US" sz="2400" dirty="0"/>
              <a:t>State, Kerman School of Education and Development</a:t>
            </a:r>
            <a:r>
              <a:rPr lang="en-US" sz="2400" dirty="0" smtClean="0"/>
              <a:t>.</a:t>
            </a:r>
            <a:endParaRPr lang="en-US" sz="2400" dirty="0"/>
          </a:p>
          <a:p>
            <a:pPr>
              <a:lnSpc>
                <a:spcPct val="110000"/>
              </a:lnSpc>
              <a:spcBef>
                <a:spcPts val="0"/>
              </a:spcBef>
            </a:pPr>
            <a:r>
              <a:rPr lang="en-US" sz="2400" b="1" i="1" dirty="0"/>
              <a:t>Child </a:t>
            </a:r>
            <a:r>
              <a:rPr lang="en-US" sz="2400" b="1" i="1" dirty="0" smtClean="0"/>
              <a:t>Development </a:t>
            </a:r>
            <a:r>
              <a:rPr lang="en-US" sz="2400" b="1" i="1" dirty="0"/>
              <a:t>A</a:t>
            </a:r>
            <a:r>
              <a:rPr lang="en-US" sz="2400" b="1" i="1" dirty="0" smtClean="0"/>
              <a:t>ssessments</a:t>
            </a:r>
            <a:r>
              <a:rPr lang="en-US" sz="2400" i="1" dirty="0" smtClean="0"/>
              <a:t>:</a:t>
            </a:r>
            <a:r>
              <a:rPr lang="en-US" sz="2400" dirty="0" smtClean="0"/>
              <a:t> </a:t>
            </a:r>
            <a:r>
              <a:rPr lang="en-US" sz="2400" dirty="0"/>
              <a:t>Fresno State, Kerman School of Education and </a:t>
            </a:r>
            <a:r>
              <a:rPr lang="en-US" sz="2400" dirty="0" smtClean="0"/>
              <a:t>Development</a:t>
            </a:r>
            <a:endParaRPr lang="en-US" sz="2400" dirty="0"/>
          </a:p>
          <a:p>
            <a:r>
              <a:rPr lang="en-US" sz="2400" dirty="0"/>
              <a:t> </a:t>
            </a:r>
          </a:p>
          <a:p>
            <a:r>
              <a:rPr lang="en-US" sz="2400" dirty="0"/>
              <a:t>     </a:t>
            </a:r>
          </a:p>
          <a:p>
            <a:r>
              <a:rPr lang="en-US" sz="2400" dirty="0"/>
              <a:t> </a:t>
            </a:r>
          </a:p>
          <a:p>
            <a:endParaRPr lang="en-US" sz="2400" dirty="0"/>
          </a:p>
        </p:txBody>
      </p:sp>
      <p:pic>
        <p:nvPicPr>
          <p:cNvPr id="12" name="Placeholder"/>
          <p:cNvPicPr>
            <a:picLocks noGrp="1"/>
          </p:cNvPicPr>
          <p:nvPr>
            <p:ph type="pic" sz="quarter" idx="19"/>
          </p:nvPr>
        </p:nvPicPr>
        <p:blipFill>
          <a:blip r:embed="rId6">
            <a:extLst>
              <a:ext uri="{28A0092B-C50C-407E-A947-70E740481C1C}">
                <a14:useLocalDpi xmlns:a14="http://schemas.microsoft.com/office/drawing/2010/main" val="0"/>
              </a:ext>
            </a:extLst>
          </a:blip>
          <a:srcRect l="8043" r="8043"/>
          <a:stretch>
            <a:fillRect/>
          </a:stretch>
        </p:blipFill>
        <p:spPr bwMode="auto">
          <a:xfrm>
            <a:off x="750493" y="4368367"/>
            <a:ext cx="9159636" cy="8120873"/>
          </a:xfrm>
          <a:prstGeom prst="rect">
            <a:avLst/>
          </a:prstGeom>
          <a:ln/>
          <a:extLst>
            <a:ext uri="{53640926-AAD7-44d8-BBD7-CCE9431645EC}">
              <a14:shadowObscured xmlns:a14="http://schemas.microsoft.com/office/drawing/2010/main"/>
            </a:ext>
            <a:ext uri="{FAA26D3D-D897-4be2-8F04-BA451C77F1D7}">
              <ma14:placeholderFlag xmlns:ma14="http://schemas.microsoft.com/office/mac/drawingml/2011/main" val="1"/>
            </a:ext>
          </a:extLst>
        </p:spPr>
        <p:style>
          <a:lnRef idx="1">
            <a:schemeClr val="dk1"/>
          </a:lnRef>
          <a:fillRef idx="3">
            <a:schemeClr val="dk1"/>
          </a:fillRef>
          <a:effectRef idx="2">
            <a:schemeClr val="dk1"/>
          </a:effectRef>
          <a:fontRef idx="minor">
            <a:schemeClr val="lt1"/>
          </a:fontRef>
        </p:style>
      </p:pic>
      <p:sp>
        <p:nvSpPr>
          <p:cNvPr id="13" name="TextBox 12"/>
          <p:cNvSpPr txBox="1"/>
          <p:nvPr/>
        </p:nvSpPr>
        <p:spPr>
          <a:xfrm>
            <a:off x="2463095" y="11854165"/>
            <a:ext cx="184666" cy="1023049"/>
          </a:xfrm>
          <a:prstGeom prst="rect">
            <a:avLst/>
          </a:prstGeom>
          <a:noFill/>
        </p:spPr>
        <p:txBody>
          <a:bodyPr wrap="none" rtlCol="0">
            <a:spAutoFit/>
          </a:bodyPr>
          <a:lstStyle/>
          <a:p>
            <a:endParaRPr lang="en-US" dirty="0"/>
          </a:p>
        </p:txBody>
      </p:sp>
      <p:sp>
        <p:nvSpPr>
          <p:cNvPr id="14" name="Text Box 5"/>
          <p:cNvSpPr txBox="1"/>
          <p:nvPr/>
        </p:nvSpPr>
        <p:spPr>
          <a:xfrm>
            <a:off x="615789" y="10445985"/>
            <a:ext cx="9264811" cy="1581449"/>
          </a:xfrm>
          <a:prstGeom prst="rect">
            <a:avLst/>
          </a:prstGeom>
          <a:noFill/>
          <a:ln>
            <a:no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0" numCol="1" spcCol="0" rtlCol="0" fromWordArt="0" anchor="t" anchorCtr="0" forceAA="0" compatLnSpc="1">
            <a:prstTxWarp prst="textNoShape">
              <a:avLst/>
            </a:prstTxWarp>
            <a:noAutofit/>
          </a:bodyPr>
          <a:lstStyle/>
          <a:p>
            <a:pPr marL="0" marR="0" algn="ctr">
              <a:lnSpc>
                <a:spcPts val="7000"/>
              </a:lnSpc>
              <a:spcBef>
                <a:spcPts val="0"/>
              </a:spcBef>
              <a:spcAft>
                <a:spcPts val="0"/>
              </a:spcAft>
            </a:pPr>
            <a:r>
              <a:rPr lang="en-US" sz="6000" b="1" kern="1400" dirty="0">
                <a:solidFill>
                  <a:srgbClr val="800000"/>
                </a:solidFill>
                <a:effectLst/>
                <a:ea typeface="ヒラギノ丸ゴ Pro W4"/>
                <a:cs typeface="Times New Roman"/>
              </a:rPr>
              <a:t>Grand </a:t>
            </a:r>
            <a:r>
              <a:rPr lang="en-US" sz="6000" b="1" kern="1400" dirty="0" smtClean="0">
                <a:solidFill>
                  <a:srgbClr val="800000"/>
                </a:solidFill>
                <a:effectLst/>
                <a:ea typeface="ヒラギノ丸ゴ Pro W4"/>
                <a:cs typeface="Times New Roman"/>
              </a:rPr>
              <a:t>Opening</a:t>
            </a:r>
          </a:p>
          <a:p>
            <a:pPr marL="0" marR="0" algn="ctr">
              <a:lnSpc>
                <a:spcPts val="7000"/>
              </a:lnSpc>
              <a:spcBef>
                <a:spcPts val="0"/>
              </a:spcBef>
              <a:spcAft>
                <a:spcPts val="0"/>
              </a:spcAft>
            </a:pPr>
            <a:r>
              <a:rPr lang="en-US" sz="6000" b="1" kern="1400" dirty="0" smtClean="0">
                <a:solidFill>
                  <a:srgbClr val="800000"/>
                </a:solidFill>
                <a:ea typeface="ヒラギノ丸ゴ Pro W4"/>
                <a:cs typeface="Times New Roman"/>
              </a:rPr>
              <a:t>11/13/14</a:t>
            </a:r>
            <a:endParaRPr lang="en-US" sz="6000" b="1" kern="1400" dirty="0">
              <a:solidFill>
                <a:srgbClr val="800000"/>
              </a:solidFill>
              <a:effectLst/>
              <a:ea typeface="ヒラギノ丸ゴ Pro W4"/>
              <a:cs typeface="Times New Roman"/>
            </a:endParaRPr>
          </a:p>
        </p:txBody>
      </p:sp>
      <p:pic>
        <p:nvPicPr>
          <p:cNvPr id="17" name="Picture 16" descr="C:\Users\Sheri\Pictures\2014-11-20 N141L Comm Hlth project\N141L Comm Hlth project 010.JPG"/>
          <p:cNvPicPr>
            <a:picLocks noChangeAspect="1" noChangeArrowheads="1"/>
          </p:cNvPicPr>
          <p:nvPr/>
        </p:nvPicPr>
        <p:blipFill>
          <a:blip r:embed="rId7" cstate="print">
            <a:extLst>
              <a:ext uri="{28A0092B-C50C-407E-A947-70E740481C1C}">
                <a14:useLocalDpi xmlns:a14="http://schemas.microsoft.com/office/drawing/2010/main" val="0"/>
              </a:ext>
            </a:extLst>
          </a:blip>
          <a:srcRect t="9835" b="9835"/>
          <a:stretch>
            <a:fillRect/>
          </a:stretch>
        </p:blipFill>
        <p:spPr bwMode="auto">
          <a:xfrm>
            <a:off x="11624974" y="18996695"/>
            <a:ext cx="5072349" cy="3975797"/>
          </a:xfrm>
          <a:prstGeom prst="snip2DiagRect">
            <a:avLst>
              <a:gd name="adj1" fmla="val 25616"/>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8" name="Text Placeholder 17"/>
          <p:cNvSpPr>
            <a:spLocks noGrp="1"/>
          </p:cNvSpPr>
          <p:nvPr>
            <p:ph type="body" sz="quarter" idx="12"/>
          </p:nvPr>
        </p:nvSpPr>
        <p:spPr>
          <a:xfrm>
            <a:off x="624138" y="12594158"/>
            <a:ext cx="9510462" cy="1243196"/>
          </a:xfrm>
        </p:spPr>
        <p:txBody>
          <a:bodyPr>
            <a:normAutofit/>
          </a:bodyPr>
          <a:lstStyle/>
          <a:p>
            <a:r>
              <a:rPr lang="en-US" sz="3200" dirty="0" smtClean="0"/>
              <a:t>Made possible by a 149,000.00 grant  from Song-Brown</a:t>
            </a:r>
            <a:r>
              <a:rPr lang="en-US" sz="4800" dirty="0" smtClean="0"/>
              <a:t> </a:t>
            </a:r>
            <a:endParaRPr lang="en-US" sz="4800" dirty="0"/>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53813" y="14247521"/>
            <a:ext cx="4780712" cy="4412334"/>
          </a:xfrm>
          <a:prstGeom prst="roundRect">
            <a:avLst>
              <a:gd name="adj" fmla="val 8594"/>
            </a:avLst>
          </a:prstGeom>
          <a:solidFill>
            <a:srgbClr val="FFFFFF">
              <a:shade val="85000"/>
            </a:srgbClr>
          </a:solidFill>
          <a:ln>
            <a:noFill/>
          </a:ln>
          <a:effectLst>
            <a:glow rad="101600">
              <a:srgbClr val="CC99FF">
                <a:alpha val="37000"/>
              </a:srgbClr>
            </a:glow>
            <a:reflection blurRad="12700" stA="38000" endPos="28000" dist="5000" dir="5400000" sy="-100000" algn="bl" rotWithShape="0"/>
            <a:softEdge rad="31750"/>
          </a:effectLst>
        </p:spPr>
      </p:pic>
      <p:sp>
        <p:nvSpPr>
          <p:cNvPr id="24" name="Text Placeholder 7"/>
          <p:cNvSpPr txBox="1">
            <a:spLocks/>
          </p:cNvSpPr>
          <p:nvPr/>
        </p:nvSpPr>
        <p:spPr>
          <a:xfrm>
            <a:off x="23136960" y="4249768"/>
            <a:ext cx="13439040" cy="7281832"/>
          </a:xfrm>
          <a:prstGeom prst="rect">
            <a:avLst/>
          </a:prstGeom>
        </p:spPr>
        <p:txBody>
          <a:bodyPr vert="horz" lIns="91440" tIns="45720" rIns="91440" bIns="45720" rtlCol="0">
            <a:normAutofit/>
          </a:bodyPr>
          <a:lstStyle>
            <a:lvl1pPr marL="0" indent="0" algn="l" defTabSz="3657600" rtl="0" eaLnBrk="1" latinLnBrk="0" hangingPunct="1">
              <a:lnSpc>
                <a:spcPct val="90000"/>
              </a:lnSpc>
              <a:spcBef>
                <a:spcPts val="4000"/>
              </a:spcBef>
              <a:buFont typeface="Arial" panose="020B0604020202020204" pitchFamily="34" charset="0"/>
              <a:buNone/>
              <a:defRPr sz="4800" kern="1200">
                <a:solidFill>
                  <a:schemeClr val="tx1"/>
                </a:solidFill>
                <a:latin typeface="+mn-lt"/>
                <a:ea typeface="+mn-ea"/>
                <a:cs typeface="+mn-cs"/>
              </a:defRPr>
            </a:lvl1pPr>
            <a:lvl2pPr marL="1371600" indent="0" algn="l" defTabSz="3657600" rtl="0" eaLnBrk="1" latinLnBrk="0" hangingPunct="1">
              <a:lnSpc>
                <a:spcPct val="90000"/>
              </a:lnSpc>
              <a:spcBef>
                <a:spcPts val="2000"/>
              </a:spcBef>
              <a:buFont typeface="Arial" panose="020B0604020202020204" pitchFamily="34" charset="0"/>
              <a:buNone/>
              <a:defRPr sz="4200" kern="1200">
                <a:solidFill>
                  <a:schemeClr val="tx1"/>
                </a:solidFill>
                <a:latin typeface="+mn-lt"/>
                <a:ea typeface="+mn-ea"/>
                <a:cs typeface="+mn-cs"/>
              </a:defRPr>
            </a:lvl2pPr>
            <a:lvl3pPr marL="2743200" indent="0" algn="l" defTabSz="3657600" rtl="0" eaLnBrk="1" latinLnBrk="0" hangingPunct="1">
              <a:lnSpc>
                <a:spcPct val="90000"/>
              </a:lnSpc>
              <a:spcBef>
                <a:spcPts val="2000"/>
              </a:spcBef>
              <a:buFont typeface="Arial" panose="020B0604020202020204" pitchFamily="34" charset="0"/>
              <a:buNone/>
              <a:defRPr sz="3600" kern="1200">
                <a:solidFill>
                  <a:schemeClr val="tx1"/>
                </a:solidFill>
                <a:latin typeface="+mn-lt"/>
                <a:ea typeface="+mn-ea"/>
                <a:cs typeface="+mn-cs"/>
              </a:defRPr>
            </a:lvl3pPr>
            <a:lvl4pPr marL="4114800" indent="0" algn="l" defTabSz="3657600" rtl="0" eaLnBrk="1" latinLnBrk="0" hangingPunct="1">
              <a:lnSpc>
                <a:spcPct val="90000"/>
              </a:lnSpc>
              <a:spcBef>
                <a:spcPts val="2000"/>
              </a:spcBef>
              <a:buFont typeface="Arial" panose="020B0604020202020204" pitchFamily="34" charset="0"/>
              <a:buNone/>
              <a:defRPr sz="3000" kern="1200">
                <a:solidFill>
                  <a:schemeClr val="tx1"/>
                </a:solidFill>
                <a:latin typeface="+mn-lt"/>
                <a:ea typeface="+mn-ea"/>
                <a:cs typeface="+mn-cs"/>
              </a:defRPr>
            </a:lvl4pPr>
            <a:lvl5pPr marL="5486400" indent="0" algn="l" defTabSz="3657600" rtl="0" eaLnBrk="1" latinLnBrk="0" hangingPunct="1">
              <a:lnSpc>
                <a:spcPct val="90000"/>
              </a:lnSpc>
              <a:spcBef>
                <a:spcPts val="2000"/>
              </a:spcBef>
              <a:buFont typeface="Arial" panose="020B0604020202020204" pitchFamily="34" charset="0"/>
              <a:buNone/>
              <a:defRPr sz="3000" kern="1200">
                <a:solidFill>
                  <a:schemeClr val="tx1"/>
                </a:solidFill>
                <a:latin typeface="+mn-lt"/>
                <a:ea typeface="+mn-ea"/>
                <a:cs typeface="+mn-cs"/>
              </a:defRPr>
            </a:lvl5pPr>
            <a:lvl6pPr marL="6858000" indent="0" algn="l" defTabSz="3657600" rtl="0" eaLnBrk="1" latinLnBrk="0" hangingPunct="1">
              <a:lnSpc>
                <a:spcPct val="90000"/>
              </a:lnSpc>
              <a:spcBef>
                <a:spcPts val="2000"/>
              </a:spcBef>
              <a:buFont typeface="Arial" panose="020B0604020202020204" pitchFamily="34" charset="0"/>
              <a:buNone/>
              <a:defRPr sz="3000" kern="1200">
                <a:solidFill>
                  <a:schemeClr val="tx1"/>
                </a:solidFill>
                <a:latin typeface="+mn-lt"/>
                <a:ea typeface="+mn-ea"/>
                <a:cs typeface="+mn-cs"/>
              </a:defRPr>
            </a:lvl6pPr>
            <a:lvl7pPr marL="8229600" indent="0" algn="l" defTabSz="3657600" rtl="0" eaLnBrk="1" latinLnBrk="0" hangingPunct="1">
              <a:lnSpc>
                <a:spcPct val="90000"/>
              </a:lnSpc>
              <a:spcBef>
                <a:spcPts val="2000"/>
              </a:spcBef>
              <a:buFont typeface="Arial" panose="020B0604020202020204" pitchFamily="34" charset="0"/>
              <a:buNone/>
              <a:defRPr sz="3000" kern="1200">
                <a:solidFill>
                  <a:schemeClr val="tx1"/>
                </a:solidFill>
                <a:latin typeface="+mn-lt"/>
                <a:ea typeface="+mn-ea"/>
                <a:cs typeface="+mn-cs"/>
              </a:defRPr>
            </a:lvl7pPr>
            <a:lvl8pPr marL="9601200" indent="0" algn="l" defTabSz="3657600" rtl="0" eaLnBrk="1" latinLnBrk="0" hangingPunct="1">
              <a:lnSpc>
                <a:spcPct val="90000"/>
              </a:lnSpc>
              <a:spcBef>
                <a:spcPts val="2000"/>
              </a:spcBef>
              <a:buFont typeface="Arial" panose="020B0604020202020204" pitchFamily="34" charset="0"/>
              <a:buNone/>
              <a:defRPr sz="3000" kern="1200">
                <a:solidFill>
                  <a:schemeClr val="tx1"/>
                </a:solidFill>
                <a:latin typeface="+mn-lt"/>
                <a:ea typeface="+mn-ea"/>
                <a:cs typeface="+mn-cs"/>
              </a:defRPr>
            </a:lvl8pPr>
            <a:lvl9pPr marL="10972800" indent="0" algn="l" defTabSz="3657600" rtl="0" eaLnBrk="1" latinLnBrk="0" hangingPunct="1">
              <a:lnSpc>
                <a:spcPct val="90000"/>
              </a:lnSpc>
              <a:spcBef>
                <a:spcPts val="2000"/>
              </a:spcBef>
              <a:buFont typeface="Arial" panose="020B0604020202020204" pitchFamily="34" charset="0"/>
              <a:buNone/>
              <a:defRPr sz="3000" kern="1200">
                <a:solidFill>
                  <a:schemeClr val="tx1"/>
                </a:solidFill>
                <a:latin typeface="+mn-lt"/>
                <a:ea typeface="+mn-ea"/>
                <a:cs typeface="+mn-cs"/>
              </a:defRPr>
            </a:lvl9pPr>
          </a:lstStyle>
          <a:p>
            <a:pPr>
              <a:lnSpc>
                <a:spcPct val="120000"/>
              </a:lnSpc>
              <a:spcBef>
                <a:spcPts val="2200"/>
              </a:spcBef>
            </a:pPr>
            <a:r>
              <a:rPr lang="en-US" sz="6500" b="1" dirty="0" smtClean="0"/>
              <a:t>Goals:</a:t>
            </a:r>
            <a:endParaRPr lang="en-US" dirty="0" smtClean="0"/>
          </a:p>
          <a:p>
            <a:pPr>
              <a:lnSpc>
                <a:spcPct val="120000"/>
              </a:lnSpc>
              <a:spcBef>
                <a:spcPts val="2200"/>
              </a:spcBef>
            </a:pPr>
            <a:r>
              <a:rPr lang="en-US" sz="2400" dirty="0" smtClean="0"/>
              <a:t>1. Provide increased access to </a:t>
            </a:r>
            <a:r>
              <a:rPr lang="en-US" sz="2400" dirty="0"/>
              <a:t>h</a:t>
            </a:r>
            <a:r>
              <a:rPr lang="en-US" sz="2400" dirty="0" smtClean="0"/>
              <a:t>ealth </a:t>
            </a:r>
            <a:r>
              <a:rPr lang="en-US" sz="2400" dirty="0"/>
              <a:t>c</a:t>
            </a:r>
            <a:r>
              <a:rPr lang="en-US" sz="2400" dirty="0" smtClean="0"/>
              <a:t>are services for the clients at Spirit of Woman.</a:t>
            </a:r>
          </a:p>
          <a:p>
            <a:pPr>
              <a:lnSpc>
                <a:spcPct val="120000"/>
              </a:lnSpc>
              <a:spcBef>
                <a:spcPts val="2200"/>
              </a:spcBef>
            </a:pPr>
            <a:r>
              <a:rPr lang="en-US" sz="2400" dirty="0" smtClean="0"/>
              <a:t>2. Training site for undergraduate and advanced practice nursing students for hands on clinic experience. </a:t>
            </a:r>
          </a:p>
          <a:p>
            <a:pPr>
              <a:lnSpc>
                <a:spcPct val="120000"/>
              </a:lnSpc>
              <a:spcBef>
                <a:spcPts val="2200"/>
              </a:spcBef>
            </a:pPr>
            <a:r>
              <a:rPr lang="en-US" sz="2400" dirty="0"/>
              <a:t>3</a:t>
            </a:r>
            <a:r>
              <a:rPr lang="en-US" sz="2400" dirty="0" smtClean="0"/>
              <a:t>.   Service Learning education – exposure to multiple health disparities  of a specific population and the  needs of vulnerable populations. </a:t>
            </a:r>
          </a:p>
          <a:p>
            <a:pPr>
              <a:lnSpc>
                <a:spcPct val="120000"/>
              </a:lnSpc>
              <a:spcBef>
                <a:spcPts val="2200"/>
              </a:spcBef>
            </a:pPr>
            <a:r>
              <a:rPr lang="en-US" sz="2400" dirty="0"/>
              <a:t>4</a:t>
            </a:r>
            <a:r>
              <a:rPr lang="en-US" sz="2400" dirty="0" smtClean="0"/>
              <a:t>. Increase the likelihood of undergraduate and graduate nurses to practice in an underserved community.</a:t>
            </a:r>
          </a:p>
          <a:p>
            <a:pPr>
              <a:lnSpc>
                <a:spcPct val="120000"/>
              </a:lnSpc>
              <a:spcBef>
                <a:spcPts val="2200"/>
              </a:spcBef>
            </a:pPr>
            <a:r>
              <a:rPr lang="en-US" sz="2000" dirty="0" smtClean="0"/>
              <a:t>(Study by Charles R. Drew University (2007), indicated up to 63% of nurse practitioners, who receive their clinical training in underserved communities, will practice in these communities after program completion.)</a:t>
            </a:r>
          </a:p>
        </p:txBody>
      </p:sp>
      <p:pic>
        <p:nvPicPr>
          <p:cNvPr id="11" name="Picture 2" descr="C:\Users\Quenzer\Downloads\DSC_0197.JPG"/>
          <p:cNvPicPr>
            <a:picLocks noGrp="1" noChangeAspect="1" noChangeArrowheads="1"/>
          </p:cNvPicPr>
          <p:nvPr>
            <p:ph type="pic" sz="quarter" idx="14"/>
          </p:nvPr>
        </p:nvPicPr>
        <p:blipFill rotWithShape="1">
          <a:blip r:embed="rId9" cstate="print">
            <a:extLst>
              <a:ext uri="{28A0092B-C50C-407E-A947-70E740481C1C}">
                <a14:useLocalDpi xmlns:a14="http://schemas.microsoft.com/office/drawing/2010/main" val="0"/>
              </a:ext>
            </a:extLst>
          </a:blip>
          <a:srcRect t="-5461" b="-5461"/>
          <a:stretch/>
        </p:blipFill>
        <p:spPr bwMode="auto">
          <a:xfrm>
            <a:off x="29493950" y="11385814"/>
            <a:ext cx="6512447" cy="5719504"/>
          </a:xfrm>
          <a:prstGeom prst="rect">
            <a:avLst/>
          </a:prstGeom>
          <a:noFill/>
          <a:ln>
            <a:solidFill>
              <a:srgbClr val="FFFFFF"/>
            </a:solidFill>
          </a:ln>
          <a:extLst>
            <a:ext uri="{909E8E84-426E-40dd-AFC4-6F175D3DCCD1}">
              <a14:hiddenFill xmlns:a14="http://schemas.microsoft.com/office/drawing/2010/main">
                <a:solidFill>
                  <a:srgbClr val="FFFFFF"/>
                </a:solidFill>
              </a14:hiddenFill>
            </a:ext>
          </a:extLst>
        </p:spPr>
      </p:pic>
      <p:graphicFrame>
        <p:nvGraphicFramePr>
          <p:cNvPr id="32" name="Object 31"/>
          <p:cNvGraphicFramePr>
            <a:graphicFrameLocks noChangeAspect="1"/>
          </p:cNvGraphicFramePr>
          <p:nvPr>
            <p:extLst>
              <p:ext uri="{D42A27DB-BD31-4B8C-83A1-F6EECF244321}">
                <p14:modId xmlns:p14="http://schemas.microsoft.com/office/powerpoint/2010/main" val="1796559217"/>
              </p:ext>
            </p:extLst>
          </p:nvPr>
        </p:nvGraphicFramePr>
        <p:xfrm>
          <a:off x="22806204" y="17484725"/>
          <a:ext cx="10491788" cy="4859338"/>
        </p:xfrm>
        <a:graphic>
          <a:graphicData uri="http://schemas.openxmlformats.org/presentationml/2006/ole">
            <mc:AlternateContent xmlns:mc="http://schemas.openxmlformats.org/markup-compatibility/2006">
              <mc:Choice xmlns:v="urn:schemas-microsoft-com:vml" Requires="v">
                <p:oleObj spid="_x0000_s1060" name="Document" r:id="rId10" imgW="5626100" imgH="2006600" progId="Word.Document.12">
                  <p:embed/>
                </p:oleObj>
              </mc:Choice>
              <mc:Fallback>
                <p:oleObj name="Document" r:id="rId10" imgW="5626100" imgH="2006600" progId="Word.Document.12">
                  <p:embed/>
                  <p:pic>
                    <p:nvPicPr>
                      <p:cNvPr id="0" name=""/>
                      <p:cNvPicPr/>
                      <p:nvPr/>
                    </p:nvPicPr>
                    <p:blipFill>
                      <a:blip r:embed="rId11"/>
                      <a:stretch>
                        <a:fillRect/>
                      </a:stretch>
                    </p:blipFill>
                    <p:spPr>
                      <a:xfrm>
                        <a:off x="22806204" y="17484725"/>
                        <a:ext cx="10491788" cy="4859338"/>
                      </a:xfrm>
                      <a:prstGeom prst="rect">
                        <a:avLst/>
                      </a:prstGeom>
                    </p:spPr>
                  </p:pic>
                </p:oleObj>
              </mc:Fallback>
            </mc:AlternateContent>
          </a:graphicData>
        </a:graphic>
      </p:graphicFrame>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321542" y="17030622"/>
            <a:ext cx="6610154" cy="6218239"/>
          </a:xfrm>
          <a:prstGeom prst="roundRect">
            <a:avLst>
              <a:gd name="adj" fmla="val 8594"/>
            </a:avLst>
          </a:prstGeom>
          <a:solidFill>
            <a:srgbClr val="FFFFFF">
              <a:shade val="85000"/>
            </a:srgbClr>
          </a:solidFill>
          <a:ln>
            <a:noFill/>
          </a:ln>
          <a:effectLst>
            <a:glow rad="101600">
              <a:srgbClr val="CC99FF">
                <a:alpha val="37000"/>
              </a:srgbClr>
            </a:glow>
            <a:reflection blurRad="12700" stA="38000" endPos="28000" dist="5000" dir="5400000" sy="-100000" algn="bl" rotWithShape="0"/>
            <a:softEdge rad="31750"/>
          </a:effectLst>
        </p:spPr>
      </p:pic>
      <p:pic>
        <p:nvPicPr>
          <p:cNvPr id="3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21069"/>
          <a:stretch/>
        </p:blipFill>
        <p:spPr bwMode="auto">
          <a:xfrm>
            <a:off x="16676283" y="14081853"/>
            <a:ext cx="4716188" cy="4970065"/>
          </a:xfrm>
          <a:prstGeom prst="snip2DiagRect">
            <a:avLst>
              <a:gd name="adj1" fmla="val 752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078836" y="18775804"/>
            <a:ext cx="4322104" cy="4196943"/>
          </a:xfrm>
          <a:prstGeom prst="roundRect">
            <a:avLst>
              <a:gd name="adj" fmla="val 8594"/>
            </a:avLst>
          </a:prstGeom>
          <a:solidFill>
            <a:srgbClr val="FFFFFF">
              <a:shade val="85000"/>
            </a:srgbClr>
          </a:solidFill>
          <a:ln>
            <a:noFill/>
          </a:ln>
          <a:effectLst>
            <a:glow rad="101600">
              <a:srgbClr val="CC99FF">
                <a:alpha val="38000"/>
              </a:srgbClr>
            </a:glow>
            <a:reflection blurRad="12700" stA="38000" endPos="28000" dist="5000" dir="5400000" sy="-100000" algn="bl" rotWithShape="0"/>
            <a:softEdge rad="31750"/>
          </a:effectLst>
        </p:spPr>
      </p:pic>
    </p:spTree>
    <p:extLst>
      <p:ext uri="{BB962C8B-B14F-4D97-AF65-F5344CB8AC3E}">
        <p14:creationId xmlns:p14="http://schemas.microsoft.com/office/powerpoint/2010/main" val="1528498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1338</TotalTime>
  <Words>576</Words>
  <Application>Microsoft Macintosh PowerPoint</Application>
  <PresentationFormat>Custom</PresentationFormat>
  <Paragraphs>33</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Office Theme</vt:lpstr>
      <vt:lpstr>Document</vt:lpstr>
      <vt:lpstr>Microsoft Word Document</vt:lpstr>
      <vt:lpstr>Spirit of Health-School of Nursing Presented by Kathleen Rindahl, RN, DNP, FNP-C</vt:lpstr>
    </vt:vector>
  </TitlesOfParts>
  <Company>CSU, Fresno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Desiree B. Herroz</dc:creator>
  <cp:lastModifiedBy>Health and Human Services</cp:lastModifiedBy>
  <cp:revision>63</cp:revision>
  <cp:lastPrinted>2015-04-01T22:08:36Z</cp:lastPrinted>
  <dcterms:created xsi:type="dcterms:W3CDTF">2015-02-19T22:01:52Z</dcterms:created>
  <dcterms:modified xsi:type="dcterms:W3CDTF">2015-04-02T17:43:15Z</dcterms:modified>
</cp:coreProperties>
</file>